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6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media/image1.png" ContentType="image/png"/>
  <Override PartName="/ppt/media/image7.jpeg" ContentType="image/jpeg"/>
  <Override PartName="/ppt/media/image2.png" ContentType="image/png"/>
  <Override PartName="/ppt/media/image4.jpeg" ContentType="image/jpeg"/>
  <Override PartName="/ppt/media/image3.jpeg" ContentType="image/jpeg"/>
  <Override PartName="/ppt/media/image5.png" ContentType="image/png"/>
  <Override PartName="/ppt/media/image6.jpeg" ContentType="image/jpeg"/>
  <Override PartName="/ppt/media/image8.png" ContentType="image/png"/>
  <Override PartName="/ppt/media/image23.jpeg" ContentType="image/jpeg"/>
  <Override PartName="/ppt/media/image9.jpeg" ContentType="image/jpeg"/>
  <Override PartName="/ppt/media/image10.jpeg" ContentType="image/jpeg"/>
  <Override PartName="/ppt/media/image11.png" ContentType="image/png"/>
  <Override PartName="/ppt/media/image12.png" ContentType="image/png"/>
  <Override PartName="/ppt/media/image18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9.jpeg" ContentType="image/jpeg"/>
  <Override PartName="/ppt/media/image20.png" ContentType="image/png"/>
  <Override PartName="/ppt/media/image21.jpeg" ContentType="image/jpeg"/>
  <Override PartName="/ppt/media/image22.jpeg" ContentType="image/jpeg"/>
  <Override PartName="/ppt/media/image24.jpeg" ContentType="image/jpeg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Blue_Cu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5157D34-C3C8-4472-B192-85228AE7F6A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Blue_Curv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F08E228-EB70-4D12-B741-B2867387B09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0BF30659-CB5C-4877-A91E-456F8124C1E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Predefin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460E1F8C-623A-41D7-8DD4-141E6204168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Diapositiva titolo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B57EB784-08AA-4C0C-991A-0E854F36FF0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it-IT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 flipH="1" flipV="1">
            <a:off x="-1080" y="4495680"/>
            <a:ext cx="10075680" cy="1167840"/>
          </a:xfrm>
          <a:prstGeom prst="flowChartDocument">
            <a:avLst/>
          </a:prstGeom>
          <a:gradFill rotWithShape="0">
            <a:gsLst>
              <a:gs pos="0">
                <a:srgbClr val="77caee"/>
              </a:gs>
              <a:gs pos="1563">
                <a:srgbClr val="77caee"/>
              </a:gs>
              <a:gs pos="1563">
                <a:srgbClr val="75c9ee"/>
              </a:gs>
              <a:gs pos="3125">
                <a:srgbClr val="75c9ee"/>
              </a:gs>
              <a:gs pos="3125">
                <a:srgbClr val="73c9ed"/>
              </a:gs>
              <a:gs pos="4688">
                <a:srgbClr val="73c9ed"/>
              </a:gs>
              <a:gs pos="4688">
                <a:srgbClr val="71c8ed"/>
              </a:gs>
              <a:gs pos="6250">
                <a:srgbClr val="71c8ed"/>
              </a:gs>
              <a:gs pos="6250">
                <a:srgbClr val="6fc7ed"/>
              </a:gs>
              <a:gs pos="7813">
                <a:srgbClr val="6fc7ed"/>
              </a:gs>
              <a:gs pos="7813">
                <a:srgbClr val="6ec6ed"/>
              </a:gs>
              <a:gs pos="9375">
                <a:srgbClr val="6ec6ed"/>
              </a:gs>
              <a:gs pos="9375">
                <a:srgbClr val="6cc6ec"/>
              </a:gs>
              <a:gs pos="10938">
                <a:srgbClr val="6cc6ec"/>
              </a:gs>
              <a:gs pos="10938">
                <a:srgbClr val="6ac5ec"/>
              </a:gs>
              <a:gs pos="12500">
                <a:srgbClr val="6ac5ec"/>
              </a:gs>
              <a:gs pos="12500">
                <a:srgbClr val="68c4ec"/>
              </a:gs>
              <a:gs pos="14063">
                <a:srgbClr val="68c4ec"/>
              </a:gs>
              <a:gs pos="14063">
                <a:srgbClr val="66c3ec"/>
              </a:gs>
              <a:gs pos="15625">
                <a:srgbClr val="66c3ec"/>
              </a:gs>
              <a:gs pos="15625">
                <a:srgbClr val="64c3eb"/>
              </a:gs>
              <a:gs pos="17188">
                <a:srgbClr val="64c3eb"/>
              </a:gs>
              <a:gs pos="17188">
                <a:srgbClr val="62c2eb"/>
              </a:gs>
              <a:gs pos="18750">
                <a:srgbClr val="62c2eb"/>
              </a:gs>
              <a:gs pos="18750">
                <a:srgbClr val="60c1eb"/>
              </a:gs>
              <a:gs pos="20313">
                <a:srgbClr val="60c1eb"/>
              </a:gs>
              <a:gs pos="20313">
                <a:srgbClr val="5ec0ea"/>
              </a:gs>
              <a:gs pos="21875">
                <a:srgbClr val="5ec0ea"/>
              </a:gs>
              <a:gs pos="21875">
                <a:srgbClr val="5dc0ea"/>
              </a:gs>
              <a:gs pos="23438">
                <a:srgbClr val="5dc0ea"/>
              </a:gs>
              <a:gs pos="23438">
                <a:srgbClr val="5bbfea"/>
              </a:gs>
              <a:gs pos="25000">
                <a:srgbClr val="5bbfea"/>
              </a:gs>
              <a:gs pos="25000">
                <a:srgbClr val="59beea"/>
              </a:gs>
              <a:gs pos="26563">
                <a:srgbClr val="59beea"/>
              </a:gs>
              <a:gs pos="26563">
                <a:srgbClr val="57bde9"/>
              </a:gs>
              <a:gs pos="28125">
                <a:srgbClr val="57bde9"/>
              </a:gs>
              <a:gs pos="28125">
                <a:srgbClr val="55bde9"/>
              </a:gs>
              <a:gs pos="29688">
                <a:srgbClr val="55bde9"/>
              </a:gs>
              <a:gs pos="29688">
                <a:srgbClr val="53bce9"/>
              </a:gs>
              <a:gs pos="31250">
                <a:srgbClr val="53bce9"/>
              </a:gs>
              <a:gs pos="31250">
                <a:srgbClr val="51bbe9"/>
              </a:gs>
              <a:gs pos="32813">
                <a:srgbClr val="51bbe9"/>
              </a:gs>
              <a:gs pos="32813">
                <a:srgbClr val="4fbae8"/>
              </a:gs>
              <a:gs pos="34375">
                <a:srgbClr val="4fbae8"/>
              </a:gs>
              <a:gs pos="34375">
                <a:srgbClr val="4dbae8"/>
              </a:gs>
              <a:gs pos="35938">
                <a:srgbClr val="4dbae8"/>
              </a:gs>
              <a:gs pos="35938">
                <a:srgbClr val="4cb9e8"/>
              </a:gs>
              <a:gs pos="37500">
                <a:srgbClr val="4cb9e8"/>
              </a:gs>
              <a:gs pos="37500">
                <a:srgbClr val="4ab8e8"/>
              </a:gs>
              <a:gs pos="39063">
                <a:srgbClr val="4ab8e8"/>
              </a:gs>
              <a:gs pos="39063">
                <a:srgbClr val="48b7e7"/>
              </a:gs>
              <a:gs pos="40625">
                <a:srgbClr val="48b7e7"/>
              </a:gs>
              <a:gs pos="40625">
                <a:srgbClr val="46b7e7"/>
              </a:gs>
              <a:gs pos="42188">
                <a:srgbClr val="46b7e7"/>
              </a:gs>
              <a:gs pos="42188">
                <a:srgbClr val="44b6e7"/>
              </a:gs>
              <a:gs pos="43750">
                <a:srgbClr val="44b6e7"/>
              </a:gs>
              <a:gs pos="43750">
                <a:srgbClr val="42b5e6"/>
              </a:gs>
              <a:gs pos="45313">
                <a:srgbClr val="42b5e6"/>
              </a:gs>
              <a:gs pos="45313">
                <a:srgbClr val="40b4e6"/>
              </a:gs>
              <a:gs pos="46875">
                <a:srgbClr val="40b4e6"/>
              </a:gs>
              <a:gs pos="46875">
                <a:srgbClr val="3eb4e6"/>
              </a:gs>
              <a:gs pos="48438">
                <a:srgbClr val="3eb4e6"/>
              </a:gs>
              <a:gs pos="48438">
                <a:srgbClr val="3cb3e6"/>
              </a:gs>
              <a:gs pos="50000">
                <a:srgbClr val="3cb3e6"/>
              </a:gs>
              <a:gs pos="50000">
                <a:srgbClr val="3bb2e5"/>
              </a:gs>
              <a:gs pos="51563">
                <a:srgbClr val="3bb2e5"/>
              </a:gs>
              <a:gs pos="51563">
                <a:srgbClr val="39b1e5"/>
              </a:gs>
              <a:gs pos="53125">
                <a:srgbClr val="39b1e5"/>
              </a:gs>
              <a:gs pos="53125">
                <a:srgbClr val="37b1e5"/>
              </a:gs>
              <a:gs pos="54688">
                <a:srgbClr val="37b1e5"/>
              </a:gs>
              <a:gs pos="54688">
                <a:srgbClr val="35b0e5"/>
              </a:gs>
              <a:gs pos="56250">
                <a:srgbClr val="35b0e5"/>
              </a:gs>
              <a:gs pos="56250">
                <a:srgbClr val="33afe4"/>
              </a:gs>
              <a:gs pos="57813">
                <a:srgbClr val="33afe4"/>
              </a:gs>
              <a:gs pos="57813">
                <a:srgbClr val="31aee4"/>
              </a:gs>
              <a:gs pos="59375">
                <a:srgbClr val="31aee4"/>
              </a:gs>
              <a:gs pos="59375">
                <a:srgbClr val="2faee4"/>
              </a:gs>
              <a:gs pos="60938">
                <a:srgbClr val="2faee4"/>
              </a:gs>
              <a:gs pos="60938">
                <a:srgbClr val="2dade3"/>
              </a:gs>
              <a:gs pos="62500">
                <a:srgbClr val="2dade3"/>
              </a:gs>
              <a:gs pos="62500">
                <a:srgbClr val="2bace3"/>
              </a:gs>
              <a:gs pos="64063">
                <a:srgbClr val="2bace3"/>
              </a:gs>
              <a:gs pos="64063">
                <a:srgbClr val="2aabe3"/>
              </a:gs>
              <a:gs pos="65625">
                <a:srgbClr val="2aabe3"/>
              </a:gs>
              <a:gs pos="65625">
                <a:srgbClr val="28abe3"/>
              </a:gs>
              <a:gs pos="67188">
                <a:srgbClr val="28abe3"/>
              </a:gs>
              <a:gs pos="67188">
                <a:srgbClr val="26aae2"/>
              </a:gs>
              <a:gs pos="68750">
                <a:srgbClr val="26aae2"/>
              </a:gs>
              <a:gs pos="68750">
                <a:srgbClr val="24a9e2"/>
              </a:gs>
              <a:gs pos="70313">
                <a:srgbClr val="24a9e2"/>
              </a:gs>
              <a:gs pos="70313">
                <a:srgbClr val="22a8e2"/>
              </a:gs>
              <a:gs pos="71875">
                <a:srgbClr val="22a8e2"/>
              </a:gs>
              <a:gs pos="71875">
                <a:srgbClr val="20a8e2"/>
              </a:gs>
              <a:gs pos="73438">
                <a:srgbClr val="20a8e2"/>
              </a:gs>
              <a:gs pos="73438">
                <a:srgbClr val="1ea7e1"/>
              </a:gs>
              <a:gs pos="75000">
                <a:srgbClr val="1ea7e1"/>
              </a:gs>
              <a:gs pos="75000">
                <a:srgbClr val="1ca6e1"/>
              </a:gs>
              <a:gs pos="76563">
                <a:srgbClr val="1ca6e1"/>
              </a:gs>
              <a:gs pos="76563">
                <a:srgbClr val="1aa5e1"/>
              </a:gs>
              <a:gs pos="78125">
                <a:srgbClr val="1aa5e1"/>
              </a:gs>
              <a:gs pos="78125">
                <a:srgbClr val="19a5e1"/>
              </a:gs>
              <a:gs pos="79688">
                <a:srgbClr val="19a5e1"/>
              </a:gs>
              <a:gs pos="79688">
                <a:srgbClr val="17a4e0"/>
              </a:gs>
              <a:gs pos="81250">
                <a:srgbClr val="17a4e0"/>
              </a:gs>
              <a:gs pos="81250">
                <a:srgbClr val="15a3e0"/>
              </a:gs>
              <a:gs pos="82813">
                <a:srgbClr val="15a3e0"/>
              </a:gs>
              <a:gs pos="82813">
                <a:srgbClr val="13a2e0"/>
              </a:gs>
              <a:gs pos="84375">
                <a:srgbClr val="13a2e0"/>
              </a:gs>
              <a:gs pos="84375">
                <a:srgbClr val="11a2df"/>
              </a:gs>
              <a:gs pos="85938">
                <a:srgbClr val="11a2df"/>
              </a:gs>
              <a:gs pos="85938">
                <a:srgbClr val="0fa1df"/>
              </a:gs>
              <a:gs pos="87500">
                <a:srgbClr val="0fa1df"/>
              </a:gs>
              <a:gs pos="87500">
                <a:srgbClr val="0da0df"/>
              </a:gs>
              <a:gs pos="89063">
                <a:srgbClr val="0da0df"/>
              </a:gs>
              <a:gs pos="89063">
                <a:srgbClr val="0b9fdf"/>
              </a:gs>
              <a:gs pos="90625">
                <a:srgbClr val="0b9fdf"/>
              </a:gs>
              <a:gs pos="90625">
                <a:srgbClr val="099fde"/>
              </a:gs>
              <a:gs pos="92188">
                <a:srgbClr val="099fde"/>
              </a:gs>
              <a:gs pos="92188">
                <a:srgbClr val="089ede"/>
              </a:gs>
              <a:gs pos="93750">
                <a:srgbClr val="089ede"/>
              </a:gs>
              <a:gs pos="93750">
                <a:srgbClr val="069dde"/>
              </a:gs>
              <a:gs pos="95313">
                <a:srgbClr val="069dde"/>
              </a:gs>
              <a:gs pos="95313">
                <a:srgbClr val="049cde"/>
              </a:gs>
              <a:gs pos="96875">
                <a:srgbClr val="049cde"/>
              </a:gs>
              <a:gs pos="96875">
                <a:srgbClr val="029cdd"/>
              </a:gs>
              <a:gs pos="98438">
                <a:srgbClr val="029cdd"/>
              </a:gs>
              <a:gs pos="98438">
                <a:srgbClr val="009bdd"/>
              </a:gs>
              <a:gs pos="100000">
                <a:srgbClr val="009bdd"/>
              </a:gs>
            </a:gsLst>
            <a:lin ang="10800000"/>
          </a:gradFill>
          <a:ln w="18000">
            <a:noFill/>
          </a:ln>
          <a:effectLst>
            <a:outerShdw blurRad="0" dir="5400000" dist="10800" rotWithShape="0">
              <a:srgbClr val="009bdd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056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056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ftr" idx="1"/>
          </p:nvPr>
        </p:nvSpPr>
        <p:spPr>
          <a:xfrm>
            <a:off x="3418920" y="5217840"/>
            <a:ext cx="3236760" cy="35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400" spc="-1" strike="noStrike">
                <a:solidFill>
                  <a:srgbClr val="ffffff"/>
                </a:solidFill>
                <a:latin typeface="Arial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 idx="2"/>
          </p:nvPr>
        </p:nvSpPr>
        <p:spPr>
          <a:xfrm>
            <a:off x="7377840" y="5217840"/>
            <a:ext cx="2337840" cy="35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ADD5FA1-9E74-453B-A0FC-6A0687812347}" type="slidenum">
              <a:rPr b="0" lang="it-IT" sz="1400" spc="-1" strike="noStrike">
                <a:solidFill>
                  <a:srgbClr val="ffffff"/>
                </a:solidFill>
                <a:latin typeface="Arial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dt" idx="3"/>
          </p:nvPr>
        </p:nvSpPr>
        <p:spPr>
          <a:xfrm>
            <a:off x="358920" y="5217840"/>
            <a:ext cx="2337840" cy="35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"/>
          <p:cNvSpPr/>
          <p:nvPr/>
        </p:nvSpPr>
        <p:spPr>
          <a:xfrm>
            <a:off x="360" y="0"/>
            <a:ext cx="10072440" cy="717840"/>
          </a:xfrm>
          <a:prstGeom prst="rect">
            <a:avLst/>
          </a:prstGeom>
          <a:gradFill rotWithShape="0">
            <a:gsLst>
              <a:gs pos="0">
                <a:srgbClr val="77caee"/>
              </a:gs>
              <a:gs pos="1563">
                <a:srgbClr val="77caee"/>
              </a:gs>
              <a:gs pos="1563">
                <a:srgbClr val="75c9ee"/>
              </a:gs>
              <a:gs pos="3125">
                <a:srgbClr val="75c9ee"/>
              </a:gs>
              <a:gs pos="3125">
                <a:srgbClr val="73c9ed"/>
              </a:gs>
              <a:gs pos="4688">
                <a:srgbClr val="73c9ed"/>
              </a:gs>
              <a:gs pos="4688">
                <a:srgbClr val="71c8ed"/>
              </a:gs>
              <a:gs pos="6250">
                <a:srgbClr val="71c8ed"/>
              </a:gs>
              <a:gs pos="6250">
                <a:srgbClr val="6fc7ed"/>
              </a:gs>
              <a:gs pos="7813">
                <a:srgbClr val="6fc7ed"/>
              </a:gs>
              <a:gs pos="7813">
                <a:srgbClr val="6ec6ed"/>
              </a:gs>
              <a:gs pos="9375">
                <a:srgbClr val="6ec6ed"/>
              </a:gs>
              <a:gs pos="9375">
                <a:srgbClr val="6cc6ec"/>
              </a:gs>
              <a:gs pos="10938">
                <a:srgbClr val="6cc6ec"/>
              </a:gs>
              <a:gs pos="10938">
                <a:srgbClr val="6ac5ec"/>
              </a:gs>
              <a:gs pos="12500">
                <a:srgbClr val="6ac5ec"/>
              </a:gs>
              <a:gs pos="12500">
                <a:srgbClr val="68c4ec"/>
              </a:gs>
              <a:gs pos="14063">
                <a:srgbClr val="68c4ec"/>
              </a:gs>
              <a:gs pos="14063">
                <a:srgbClr val="66c3ec"/>
              </a:gs>
              <a:gs pos="15625">
                <a:srgbClr val="66c3ec"/>
              </a:gs>
              <a:gs pos="15625">
                <a:srgbClr val="64c3eb"/>
              </a:gs>
              <a:gs pos="17188">
                <a:srgbClr val="64c3eb"/>
              </a:gs>
              <a:gs pos="17188">
                <a:srgbClr val="62c2eb"/>
              </a:gs>
              <a:gs pos="18750">
                <a:srgbClr val="62c2eb"/>
              </a:gs>
              <a:gs pos="18750">
                <a:srgbClr val="60c1eb"/>
              </a:gs>
              <a:gs pos="20313">
                <a:srgbClr val="60c1eb"/>
              </a:gs>
              <a:gs pos="20313">
                <a:srgbClr val="5ec0ea"/>
              </a:gs>
              <a:gs pos="21875">
                <a:srgbClr val="5ec0ea"/>
              </a:gs>
              <a:gs pos="21875">
                <a:srgbClr val="5dc0ea"/>
              </a:gs>
              <a:gs pos="23438">
                <a:srgbClr val="5dc0ea"/>
              </a:gs>
              <a:gs pos="23438">
                <a:srgbClr val="5bbfea"/>
              </a:gs>
              <a:gs pos="25000">
                <a:srgbClr val="5bbfea"/>
              </a:gs>
              <a:gs pos="25000">
                <a:srgbClr val="59beea"/>
              </a:gs>
              <a:gs pos="26563">
                <a:srgbClr val="59beea"/>
              </a:gs>
              <a:gs pos="26563">
                <a:srgbClr val="57bde9"/>
              </a:gs>
              <a:gs pos="28125">
                <a:srgbClr val="57bde9"/>
              </a:gs>
              <a:gs pos="28125">
                <a:srgbClr val="55bde9"/>
              </a:gs>
              <a:gs pos="29688">
                <a:srgbClr val="55bde9"/>
              </a:gs>
              <a:gs pos="29688">
                <a:srgbClr val="53bce9"/>
              </a:gs>
              <a:gs pos="31250">
                <a:srgbClr val="53bce9"/>
              </a:gs>
              <a:gs pos="31250">
                <a:srgbClr val="51bbe9"/>
              </a:gs>
              <a:gs pos="32813">
                <a:srgbClr val="51bbe9"/>
              </a:gs>
              <a:gs pos="32813">
                <a:srgbClr val="4fbae8"/>
              </a:gs>
              <a:gs pos="34375">
                <a:srgbClr val="4fbae8"/>
              </a:gs>
              <a:gs pos="34375">
                <a:srgbClr val="4dbae8"/>
              </a:gs>
              <a:gs pos="35938">
                <a:srgbClr val="4dbae8"/>
              </a:gs>
              <a:gs pos="35938">
                <a:srgbClr val="4cb9e8"/>
              </a:gs>
              <a:gs pos="37500">
                <a:srgbClr val="4cb9e8"/>
              </a:gs>
              <a:gs pos="37500">
                <a:srgbClr val="4ab8e8"/>
              </a:gs>
              <a:gs pos="39063">
                <a:srgbClr val="4ab8e8"/>
              </a:gs>
              <a:gs pos="39063">
                <a:srgbClr val="48b7e7"/>
              </a:gs>
              <a:gs pos="40625">
                <a:srgbClr val="48b7e7"/>
              </a:gs>
              <a:gs pos="40625">
                <a:srgbClr val="46b7e7"/>
              </a:gs>
              <a:gs pos="42188">
                <a:srgbClr val="46b7e7"/>
              </a:gs>
              <a:gs pos="42188">
                <a:srgbClr val="44b6e7"/>
              </a:gs>
              <a:gs pos="43750">
                <a:srgbClr val="44b6e7"/>
              </a:gs>
              <a:gs pos="43750">
                <a:srgbClr val="42b5e6"/>
              </a:gs>
              <a:gs pos="45313">
                <a:srgbClr val="42b5e6"/>
              </a:gs>
              <a:gs pos="45313">
                <a:srgbClr val="40b4e6"/>
              </a:gs>
              <a:gs pos="46875">
                <a:srgbClr val="40b4e6"/>
              </a:gs>
              <a:gs pos="46875">
                <a:srgbClr val="3eb4e6"/>
              </a:gs>
              <a:gs pos="48438">
                <a:srgbClr val="3eb4e6"/>
              </a:gs>
              <a:gs pos="48438">
                <a:srgbClr val="3cb3e6"/>
              </a:gs>
              <a:gs pos="50000">
                <a:srgbClr val="3cb3e6"/>
              </a:gs>
              <a:gs pos="50000">
                <a:srgbClr val="3bb2e5"/>
              </a:gs>
              <a:gs pos="51563">
                <a:srgbClr val="3bb2e5"/>
              </a:gs>
              <a:gs pos="51563">
                <a:srgbClr val="39b1e5"/>
              </a:gs>
              <a:gs pos="53125">
                <a:srgbClr val="39b1e5"/>
              </a:gs>
              <a:gs pos="53125">
                <a:srgbClr val="37b1e5"/>
              </a:gs>
              <a:gs pos="54688">
                <a:srgbClr val="37b1e5"/>
              </a:gs>
              <a:gs pos="54688">
                <a:srgbClr val="35b0e5"/>
              </a:gs>
              <a:gs pos="56250">
                <a:srgbClr val="35b0e5"/>
              </a:gs>
              <a:gs pos="56250">
                <a:srgbClr val="33afe4"/>
              </a:gs>
              <a:gs pos="57813">
                <a:srgbClr val="33afe4"/>
              </a:gs>
              <a:gs pos="57813">
                <a:srgbClr val="31aee4"/>
              </a:gs>
              <a:gs pos="59375">
                <a:srgbClr val="31aee4"/>
              </a:gs>
              <a:gs pos="59375">
                <a:srgbClr val="2faee4"/>
              </a:gs>
              <a:gs pos="60938">
                <a:srgbClr val="2faee4"/>
              </a:gs>
              <a:gs pos="60938">
                <a:srgbClr val="2dade3"/>
              </a:gs>
              <a:gs pos="62500">
                <a:srgbClr val="2dade3"/>
              </a:gs>
              <a:gs pos="62500">
                <a:srgbClr val="2bace3"/>
              </a:gs>
              <a:gs pos="64063">
                <a:srgbClr val="2bace3"/>
              </a:gs>
              <a:gs pos="64063">
                <a:srgbClr val="2aabe3"/>
              </a:gs>
              <a:gs pos="65625">
                <a:srgbClr val="2aabe3"/>
              </a:gs>
              <a:gs pos="65625">
                <a:srgbClr val="28abe3"/>
              </a:gs>
              <a:gs pos="67188">
                <a:srgbClr val="28abe3"/>
              </a:gs>
              <a:gs pos="67188">
                <a:srgbClr val="26aae2"/>
              </a:gs>
              <a:gs pos="68750">
                <a:srgbClr val="26aae2"/>
              </a:gs>
              <a:gs pos="68750">
                <a:srgbClr val="24a9e2"/>
              </a:gs>
              <a:gs pos="70313">
                <a:srgbClr val="24a9e2"/>
              </a:gs>
              <a:gs pos="70313">
                <a:srgbClr val="22a8e2"/>
              </a:gs>
              <a:gs pos="71875">
                <a:srgbClr val="22a8e2"/>
              </a:gs>
              <a:gs pos="71875">
                <a:srgbClr val="20a8e2"/>
              </a:gs>
              <a:gs pos="73438">
                <a:srgbClr val="20a8e2"/>
              </a:gs>
              <a:gs pos="73438">
                <a:srgbClr val="1ea7e1"/>
              </a:gs>
              <a:gs pos="75000">
                <a:srgbClr val="1ea7e1"/>
              </a:gs>
              <a:gs pos="75000">
                <a:srgbClr val="1ca6e1"/>
              </a:gs>
              <a:gs pos="76563">
                <a:srgbClr val="1ca6e1"/>
              </a:gs>
              <a:gs pos="76563">
                <a:srgbClr val="1aa5e1"/>
              </a:gs>
              <a:gs pos="78125">
                <a:srgbClr val="1aa5e1"/>
              </a:gs>
              <a:gs pos="78125">
                <a:srgbClr val="19a5e1"/>
              </a:gs>
              <a:gs pos="79688">
                <a:srgbClr val="19a5e1"/>
              </a:gs>
              <a:gs pos="79688">
                <a:srgbClr val="17a4e0"/>
              </a:gs>
              <a:gs pos="81250">
                <a:srgbClr val="17a4e0"/>
              </a:gs>
              <a:gs pos="81250">
                <a:srgbClr val="15a3e0"/>
              </a:gs>
              <a:gs pos="82813">
                <a:srgbClr val="15a3e0"/>
              </a:gs>
              <a:gs pos="82813">
                <a:srgbClr val="13a2e0"/>
              </a:gs>
              <a:gs pos="84375">
                <a:srgbClr val="13a2e0"/>
              </a:gs>
              <a:gs pos="84375">
                <a:srgbClr val="11a2df"/>
              </a:gs>
              <a:gs pos="85938">
                <a:srgbClr val="11a2df"/>
              </a:gs>
              <a:gs pos="85938">
                <a:srgbClr val="0fa1df"/>
              </a:gs>
              <a:gs pos="87500">
                <a:srgbClr val="0fa1df"/>
              </a:gs>
              <a:gs pos="87500">
                <a:srgbClr val="0da0df"/>
              </a:gs>
              <a:gs pos="89063">
                <a:srgbClr val="0da0df"/>
              </a:gs>
              <a:gs pos="89063">
                <a:srgbClr val="0b9fdf"/>
              </a:gs>
              <a:gs pos="90625">
                <a:srgbClr val="0b9fdf"/>
              </a:gs>
              <a:gs pos="90625">
                <a:srgbClr val="099fde"/>
              </a:gs>
              <a:gs pos="92188">
                <a:srgbClr val="099fde"/>
              </a:gs>
              <a:gs pos="92188">
                <a:srgbClr val="089ede"/>
              </a:gs>
              <a:gs pos="93750">
                <a:srgbClr val="089ede"/>
              </a:gs>
              <a:gs pos="93750">
                <a:srgbClr val="069dde"/>
              </a:gs>
              <a:gs pos="95313">
                <a:srgbClr val="069dde"/>
              </a:gs>
              <a:gs pos="95313">
                <a:srgbClr val="049cde"/>
              </a:gs>
              <a:gs pos="96875">
                <a:srgbClr val="049cde"/>
              </a:gs>
              <a:gs pos="96875">
                <a:srgbClr val="029cdd"/>
              </a:gs>
              <a:gs pos="98438">
                <a:srgbClr val="029cdd"/>
              </a:gs>
              <a:gs pos="98438">
                <a:srgbClr val="009bdd"/>
              </a:gs>
              <a:gs pos="100000">
                <a:srgbClr val="009bdd"/>
              </a:gs>
            </a:gsLst>
            <a:lin ang="10800000"/>
          </a:gradFill>
          <a:ln w="18000">
            <a:noFill/>
          </a:ln>
          <a:effectLst>
            <a:outerShdw blurRad="0" dir="5400000" dist="10800" rotWithShape="0">
              <a:srgbClr val="009bdd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9" name=""/>
          <p:cNvSpPr/>
          <p:nvPr/>
        </p:nvSpPr>
        <p:spPr>
          <a:xfrm>
            <a:off x="2160" y="5037840"/>
            <a:ext cx="10072440" cy="629280"/>
          </a:xfrm>
          <a:prstGeom prst="rect">
            <a:avLst/>
          </a:prstGeom>
          <a:gradFill rotWithShape="0">
            <a:gsLst>
              <a:gs pos="0">
                <a:srgbClr val="77caee"/>
              </a:gs>
              <a:gs pos="1563">
                <a:srgbClr val="77caee"/>
              </a:gs>
              <a:gs pos="1563">
                <a:srgbClr val="75c9ee"/>
              </a:gs>
              <a:gs pos="3125">
                <a:srgbClr val="75c9ee"/>
              </a:gs>
              <a:gs pos="3125">
                <a:srgbClr val="73c9ed"/>
              </a:gs>
              <a:gs pos="4688">
                <a:srgbClr val="73c9ed"/>
              </a:gs>
              <a:gs pos="4688">
                <a:srgbClr val="71c8ed"/>
              </a:gs>
              <a:gs pos="6250">
                <a:srgbClr val="71c8ed"/>
              </a:gs>
              <a:gs pos="6250">
                <a:srgbClr val="6fc7ed"/>
              </a:gs>
              <a:gs pos="7813">
                <a:srgbClr val="6fc7ed"/>
              </a:gs>
              <a:gs pos="7813">
                <a:srgbClr val="6ec6ed"/>
              </a:gs>
              <a:gs pos="9375">
                <a:srgbClr val="6ec6ed"/>
              </a:gs>
              <a:gs pos="9375">
                <a:srgbClr val="6cc6ec"/>
              </a:gs>
              <a:gs pos="10938">
                <a:srgbClr val="6cc6ec"/>
              </a:gs>
              <a:gs pos="10938">
                <a:srgbClr val="6ac5ec"/>
              </a:gs>
              <a:gs pos="12500">
                <a:srgbClr val="6ac5ec"/>
              </a:gs>
              <a:gs pos="12500">
                <a:srgbClr val="68c4ec"/>
              </a:gs>
              <a:gs pos="14063">
                <a:srgbClr val="68c4ec"/>
              </a:gs>
              <a:gs pos="14063">
                <a:srgbClr val="66c3ec"/>
              </a:gs>
              <a:gs pos="15625">
                <a:srgbClr val="66c3ec"/>
              </a:gs>
              <a:gs pos="15625">
                <a:srgbClr val="64c3eb"/>
              </a:gs>
              <a:gs pos="17188">
                <a:srgbClr val="64c3eb"/>
              </a:gs>
              <a:gs pos="17188">
                <a:srgbClr val="62c2eb"/>
              </a:gs>
              <a:gs pos="18750">
                <a:srgbClr val="62c2eb"/>
              </a:gs>
              <a:gs pos="18750">
                <a:srgbClr val="60c1eb"/>
              </a:gs>
              <a:gs pos="20313">
                <a:srgbClr val="60c1eb"/>
              </a:gs>
              <a:gs pos="20313">
                <a:srgbClr val="5ec0ea"/>
              </a:gs>
              <a:gs pos="21875">
                <a:srgbClr val="5ec0ea"/>
              </a:gs>
              <a:gs pos="21875">
                <a:srgbClr val="5dc0ea"/>
              </a:gs>
              <a:gs pos="23438">
                <a:srgbClr val="5dc0ea"/>
              </a:gs>
              <a:gs pos="23438">
                <a:srgbClr val="5bbfea"/>
              </a:gs>
              <a:gs pos="25000">
                <a:srgbClr val="5bbfea"/>
              </a:gs>
              <a:gs pos="25000">
                <a:srgbClr val="59beea"/>
              </a:gs>
              <a:gs pos="26563">
                <a:srgbClr val="59beea"/>
              </a:gs>
              <a:gs pos="26563">
                <a:srgbClr val="57bde9"/>
              </a:gs>
              <a:gs pos="28125">
                <a:srgbClr val="57bde9"/>
              </a:gs>
              <a:gs pos="28125">
                <a:srgbClr val="55bde9"/>
              </a:gs>
              <a:gs pos="29688">
                <a:srgbClr val="55bde9"/>
              </a:gs>
              <a:gs pos="29688">
                <a:srgbClr val="53bce9"/>
              </a:gs>
              <a:gs pos="31250">
                <a:srgbClr val="53bce9"/>
              </a:gs>
              <a:gs pos="31250">
                <a:srgbClr val="51bbe9"/>
              </a:gs>
              <a:gs pos="32813">
                <a:srgbClr val="51bbe9"/>
              </a:gs>
              <a:gs pos="32813">
                <a:srgbClr val="4fbae8"/>
              </a:gs>
              <a:gs pos="34375">
                <a:srgbClr val="4fbae8"/>
              </a:gs>
              <a:gs pos="34375">
                <a:srgbClr val="4dbae8"/>
              </a:gs>
              <a:gs pos="35938">
                <a:srgbClr val="4dbae8"/>
              </a:gs>
              <a:gs pos="35938">
                <a:srgbClr val="4cb9e8"/>
              </a:gs>
              <a:gs pos="37500">
                <a:srgbClr val="4cb9e8"/>
              </a:gs>
              <a:gs pos="37500">
                <a:srgbClr val="4ab8e8"/>
              </a:gs>
              <a:gs pos="39063">
                <a:srgbClr val="4ab8e8"/>
              </a:gs>
              <a:gs pos="39063">
                <a:srgbClr val="48b7e7"/>
              </a:gs>
              <a:gs pos="40625">
                <a:srgbClr val="48b7e7"/>
              </a:gs>
              <a:gs pos="40625">
                <a:srgbClr val="46b7e7"/>
              </a:gs>
              <a:gs pos="42188">
                <a:srgbClr val="46b7e7"/>
              </a:gs>
              <a:gs pos="42188">
                <a:srgbClr val="44b6e7"/>
              </a:gs>
              <a:gs pos="43750">
                <a:srgbClr val="44b6e7"/>
              </a:gs>
              <a:gs pos="43750">
                <a:srgbClr val="42b5e6"/>
              </a:gs>
              <a:gs pos="45313">
                <a:srgbClr val="42b5e6"/>
              </a:gs>
              <a:gs pos="45313">
                <a:srgbClr val="40b4e6"/>
              </a:gs>
              <a:gs pos="46875">
                <a:srgbClr val="40b4e6"/>
              </a:gs>
              <a:gs pos="46875">
                <a:srgbClr val="3eb4e6"/>
              </a:gs>
              <a:gs pos="48438">
                <a:srgbClr val="3eb4e6"/>
              </a:gs>
              <a:gs pos="48438">
                <a:srgbClr val="3cb3e6"/>
              </a:gs>
              <a:gs pos="50000">
                <a:srgbClr val="3cb3e6"/>
              </a:gs>
              <a:gs pos="50000">
                <a:srgbClr val="3bb2e5"/>
              </a:gs>
              <a:gs pos="51563">
                <a:srgbClr val="3bb2e5"/>
              </a:gs>
              <a:gs pos="51563">
                <a:srgbClr val="39b1e5"/>
              </a:gs>
              <a:gs pos="53125">
                <a:srgbClr val="39b1e5"/>
              </a:gs>
              <a:gs pos="53125">
                <a:srgbClr val="37b1e5"/>
              </a:gs>
              <a:gs pos="54688">
                <a:srgbClr val="37b1e5"/>
              </a:gs>
              <a:gs pos="54688">
                <a:srgbClr val="35b0e5"/>
              </a:gs>
              <a:gs pos="56250">
                <a:srgbClr val="35b0e5"/>
              </a:gs>
              <a:gs pos="56250">
                <a:srgbClr val="33afe4"/>
              </a:gs>
              <a:gs pos="57813">
                <a:srgbClr val="33afe4"/>
              </a:gs>
              <a:gs pos="57813">
                <a:srgbClr val="31aee4"/>
              </a:gs>
              <a:gs pos="59375">
                <a:srgbClr val="31aee4"/>
              </a:gs>
              <a:gs pos="59375">
                <a:srgbClr val="2faee4"/>
              </a:gs>
              <a:gs pos="60938">
                <a:srgbClr val="2faee4"/>
              </a:gs>
              <a:gs pos="60938">
                <a:srgbClr val="2dade3"/>
              </a:gs>
              <a:gs pos="62500">
                <a:srgbClr val="2dade3"/>
              </a:gs>
              <a:gs pos="62500">
                <a:srgbClr val="2bace3"/>
              </a:gs>
              <a:gs pos="64063">
                <a:srgbClr val="2bace3"/>
              </a:gs>
              <a:gs pos="64063">
                <a:srgbClr val="2aabe3"/>
              </a:gs>
              <a:gs pos="65625">
                <a:srgbClr val="2aabe3"/>
              </a:gs>
              <a:gs pos="65625">
                <a:srgbClr val="28abe3"/>
              </a:gs>
              <a:gs pos="67188">
                <a:srgbClr val="28abe3"/>
              </a:gs>
              <a:gs pos="67188">
                <a:srgbClr val="26aae2"/>
              </a:gs>
              <a:gs pos="68750">
                <a:srgbClr val="26aae2"/>
              </a:gs>
              <a:gs pos="68750">
                <a:srgbClr val="24a9e2"/>
              </a:gs>
              <a:gs pos="70313">
                <a:srgbClr val="24a9e2"/>
              </a:gs>
              <a:gs pos="70313">
                <a:srgbClr val="22a8e2"/>
              </a:gs>
              <a:gs pos="71875">
                <a:srgbClr val="22a8e2"/>
              </a:gs>
              <a:gs pos="71875">
                <a:srgbClr val="20a8e2"/>
              </a:gs>
              <a:gs pos="73438">
                <a:srgbClr val="20a8e2"/>
              </a:gs>
              <a:gs pos="73438">
                <a:srgbClr val="1ea7e1"/>
              </a:gs>
              <a:gs pos="75000">
                <a:srgbClr val="1ea7e1"/>
              </a:gs>
              <a:gs pos="75000">
                <a:srgbClr val="1ca6e1"/>
              </a:gs>
              <a:gs pos="76563">
                <a:srgbClr val="1ca6e1"/>
              </a:gs>
              <a:gs pos="76563">
                <a:srgbClr val="1aa5e1"/>
              </a:gs>
              <a:gs pos="78125">
                <a:srgbClr val="1aa5e1"/>
              </a:gs>
              <a:gs pos="78125">
                <a:srgbClr val="19a5e1"/>
              </a:gs>
              <a:gs pos="79688">
                <a:srgbClr val="19a5e1"/>
              </a:gs>
              <a:gs pos="79688">
                <a:srgbClr val="17a4e0"/>
              </a:gs>
              <a:gs pos="81250">
                <a:srgbClr val="17a4e0"/>
              </a:gs>
              <a:gs pos="81250">
                <a:srgbClr val="15a3e0"/>
              </a:gs>
              <a:gs pos="82813">
                <a:srgbClr val="15a3e0"/>
              </a:gs>
              <a:gs pos="82813">
                <a:srgbClr val="13a2e0"/>
              </a:gs>
              <a:gs pos="84375">
                <a:srgbClr val="13a2e0"/>
              </a:gs>
              <a:gs pos="84375">
                <a:srgbClr val="11a2df"/>
              </a:gs>
              <a:gs pos="85938">
                <a:srgbClr val="11a2df"/>
              </a:gs>
              <a:gs pos="85938">
                <a:srgbClr val="0fa1df"/>
              </a:gs>
              <a:gs pos="87500">
                <a:srgbClr val="0fa1df"/>
              </a:gs>
              <a:gs pos="87500">
                <a:srgbClr val="0da0df"/>
              </a:gs>
              <a:gs pos="89063">
                <a:srgbClr val="0da0df"/>
              </a:gs>
              <a:gs pos="89063">
                <a:srgbClr val="0b9fdf"/>
              </a:gs>
              <a:gs pos="90625">
                <a:srgbClr val="0b9fdf"/>
              </a:gs>
              <a:gs pos="90625">
                <a:srgbClr val="099fde"/>
              </a:gs>
              <a:gs pos="92188">
                <a:srgbClr val="099fde"/>
              </a:gs>
              <a:gs pos="92188">
                <a:srgbClr val="089ede"/>
              </a:gs>
              <a:gs pos="93750">
                <a:srgbClr val="089ede"/>
              </a:gs>
              <a:gs pos="93750">
                <a:srgbClr val="069dde"/>
              </a:gs>
              <a:gs pos="95313">
                <a:srgbClr val="069dde"/>
              </a:gs>
              <a:gs pos="95313">
                <a:srgbClr val="049cde"/>
              </a:gs>
              <a:gs pos="96875">
                <a:srgbClr val="049cde"/>
              </a:gs>
              <a:gs pos="96875">
                <a:srgbClr val="029cdd"/>
              </a:gs>
              <a:gs pos="98438">
                <a:srgbClr val="029cdd"/>
              </a:gs>
              <a:gs pos="98438">
                <a:srgbClr val="009bdd"/>
              </a:gs>
              <a:gs pos="100000">
                <a:srgbClr val="009bdd"/>
              </a:gs>
            </a:gsLst>
            <a:lin ang="10800000"/>
          </a:gradFill>
          <a:ln w="18000">
            <a:noFill/>
          </a:ln>
          <a:effectLst>
            <a:outerShdw blurRad="0" dir="5400000" dist="10800" rotWithShape="0">
              <a:srgbClr val="009bdd"/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056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056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ftr" idx="4"/>
          </p:nvPr>
        </p:nvSpPr>
        <p:spPr>
          <a:xfrm>
            <a:off x="3418920" y="5217840"/>
            <a:ext cx="3236760" cy="35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400" spc="-1" strike="noStrike">
                <a:solidFill>
                  <a:srgbClr val="ffffff"/>
                </a:solidFill>
                <a:latin typeface="Arial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sldNum" idx="5"/>
          </p:nvPr>
        </p:nvSpPr>
        <p:spPr>
          <a:xfrm>
            <a:off x="7377840" y="5217840"/>
            <a:ext cx="2337840" cy="35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B6B0C3E-1927-49AE-B2FA-F3A57436C54E}" type="slidenum">
              <a:rPr b="0" lang="it-IT" sz="1400" spc="-1" strike="noStrike">
                <a:solidFill>
                  <a:srgbClr val="ffffff"/>
                </a:solidFill>
                <a:latin typeface="Arial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5"/>
          <p:cNvSpPr>
            <a:spLocks noGrp="1"/>
          </p:cNvSpPr>
          <p:nvPr>
            <p:ph type="dt" idx="6"/>
          </p:nvPr>
        </p:nvSpPr>
        <p:spPr>
          <a:xfrm>
            <a:off x="358920" y="5217840"/>
            <a:ext cx="2337840" cy="35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allelogramma 14" hidden="1"/>
          <p:cNvSpPr/>
          <p:nvPr/>
        </p:nvSpPr>
        <p:spPr>
          <a:xfrm>
            <a:off x="3858120" y="0"/>
            <a:ext cx="2359800" cy="5665680"/>
          </a:xfrm>
          <a:prstGeom prst="parallelogram">
            <a:avLst>
              <a:gd name="adj" fmla="val 0"/>
            </a:avLst>
          </a:prstGeom>
          <a:solidFill>
            <a:schemeClr val="lt1">
              <a:lumMod val="95000"/>
              <a:alpha val="30000"/>
            </a:schemeClr>
          </a:solidFill>
          <a:ln w="1584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8" name="Rettangolo 7" hidden="1"/>
          <p:cNvSpPr/>
          <p:nvPr/>
        </p:nvSpPr>
        <p:spPr>
          <a:xfrm>
            <a:off x="360" y="835560"/>
            <a:ext cx="854280" cy="564120"/>
          </a:xfrm>
          <a:prstGeom prst="rect">
            <a:avLst/>
          </a:prstGeom>
          <a:solidFill>
            <a:schemeClr val="accent1"/>
          </a:solidFill>
          <a:ln w="1584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9" name="Parallelogramma 14"/>
          <p:cNvSpPr/>
          <p:nvPr/>
        </p:nvSpPr>
        <p:spPr>
          <a:xfrm>
            <a:off x="6589440" y="0"/>
            <a:ext cx="2359800" cy="5665680"/>
          </a:xfrm>
          <a:prstGeom prst="parallelogram">
            <a:avLst>
              <a:gd name="adj" fmla="val 0"/>
            </a:avLst>
          </a:prstGeom>
          <a:solidFill>
            <a:schemeClr val="lt1">
              <a:lumMod val="95000"/>
              <a:alpha val="30000"/>
            </a:schemeClr>
          </a:solidFill>
          <a:ln w="1584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20" name="Rettangolo 11"/>
          <p:cNvSpPr/>
          <p:nvPr/>
        </p:nvSpPr>
        <p:spPr>
          <a:xfrm>
            <a:off x="4064400" y="2160"/>
            <a:ext cx="102240" cy="5665680"/>
          </a:xfrm>
          <a:prstGeom prst="rect">
            <a:avLst/>
          </a:prstGeom>
          <a:solidFill>
            <a:srgbClr val="69bfc9"/>
          </a:solidFill>
          <a:ln w="1584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21" name="Rettangolo 10"/>
          <p:cNvSpPr/>
          <p:nvPr/>
        </p:nvSpPr>
        <p:spPr>
          <a:xfrm>
            <a:off x="3985200" y="0"/>
            <a:ext cx="110880" cy="5665680"/>
          </a:xfrm>
          <a:prstGeom prst="rect">
            <a:avLst/>
          </a:prstGeom>
          <a:solidFill>
            <a:srgbClr val="e15cbd"/>
          </a:solidFill>
          <a:ln w="1584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22" name="Immagine 7" descr=""/>
          <p:cNvPicPr/>
          <p:nvPr/>
        </p:nvPicPr>
        <p:blipFill>
          <a:blip r:embed="rId2"/>
          <a:stretch/>
        </p:blipFill>
        <p:spPr>
          <a:xfrm>
            <a:off x="0" y="0"/>
            <a:ext cx="3983040" cy="5665680"/>
          </a:xfrm>
          <a:prstGeom prst="rect">
            <a:avLst/>
          </a:prstGeom>
          <a:ln w="0">
            <a:noFill/>
          </a:ln>
        </p:spPr>
      </p:pic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056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ftr" idx="7"/>
          </p:nvPr>
        </p:nvSpPr>
        <p:spPr>
          <a:xfrm>
            <a:off x="906120" y="5328360"/>
            <a:ext cx="4003200" cy="299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it-IT" sz="900" spc="-1" strike="noStrike" cap="all">
                <a:solidFill>
                  <a:schemeClr val="dk1">
                    <a:lumMod val="75000"/>
                    <a:lumOff val="2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900" spc="-1" strike="noStrike" cap="all">
                <a:solidFill>
                  <a:schemeClr val="dk1">
                    <a:lumMod val="75000"/>
                    <a:lumOff val="25000"/>
                  </a:schemeClr>
                </a:solidFill>
                <a:latin typeface="Calibri"/>
              </a:rPr>
              <a:t>&lt;piè di pagina&gt;</a:t>
            </a:r>
            <a:endParaRPr b="0" lang="it-IT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sldNum" idx="8"/>
          </p:nvPr>
        </p:nvSpPr>
        <p:spPr>
          <a:xfrm>
            <a:off x="8576280" y="5328360"/>
            <a:ext cx="642240" cy="299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it-IT" sz="105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048E75B-2721-4553-BD05-FF5F89864B3F}" type="slidenum">
              <a:rPr b="0" lang="it-IT" sz="105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Calibri"/>
              </a:rPr>
              <a:t>&lt;numero&gt;</a:t>
            </a:fld>
            <a:endParaRPr b="0" lang="it-IT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dt" idx="9"/>
          </p:nvPr>
        </p:nvSpPr>
        <p:spPr>
          <a:xfrm>
            <a:off x="5648400" y="5328360"/>
            <a:ext cx="2134440" cy="299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5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arallelogramma 14" hidden="1"/>
          <p:cNvSpPr/>
          <p:nvPr/>
        </p:nvSpPr>
        <p:spPr>
          <a:xfrm>
            <a:off x="3858120" y="0"/>
            <a:ext cx="2359800" cy="5665680"/>
          </a:xfrm>
          <a:prstGeom prst="parallelogram">
            <a:avLst>
              <a:gd name="adj" fmla="val 0"/>
            </a:avLst>
          </a:prstGeom>
          <a:solidFill>
            <a:schemeClr val="lt1">
              <a:lumMod val="95000"/>
              <a:alpha val="30000"/>
            </a:schemeClr>
          </a:solidFill>
          <a:ln w="1584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1" name="Rettangolo 7" hidden="1"/>
          <p:cNvSpPr/>
          <p:nvPr/>
        </p:nvSpPr>
        <p:spPr>
          <a:xfrm>
            <a:off x="360" y="835560"/>
            <a:ext cx="854280" cy="564120"/>
          </a:xfrm>
          <a:prstGeom prst="rect">
            <a:avLst/>
          </a:prstGeom>
          <a:solidFill>
            <a:schemeClr val="accent1"/>
          </a:solidFill>
          <a:ln w="1584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2" name="Parallelogramma 14"/>
          <p:cNvSpPr/>
          <p:nvPr/>
        </p:nvSpPr>
        <p:spPr>
          <a:xfrm>
            <a:off x="6589440" y="0"/>
            <a:ext cx="2359800" cy="5665680"/>
          </a:xfrm>
          <a:prstGeom prst="parallelogram">
            <a:avLst>
              <a:gd name="adj" fmla="val 0"/>
            </a:avLst>
          </a:prstGeom>
          <a:solidFill>
            <a:schemeClr val="lt1">
              <a:lumMod val="95000"/>
              <a:alpha val="30000"/>
            </a:schemeClr>
          </a:solidFill>
          <a:ln w="1584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3" name="Rettangolo 11"/>
          <p:cNvSpPr/>
          <p:nvPr/>
        </p:nvSpPr>
        <p:spPr>
          <a:xfrm>
            <a:off x="4064400" y="2160"/>
            <a:ext cx="102240" cy="5665680"/>
          </a:xfrm>
          <a:prstGeom prst="rect">
            <a:avLst/>
          </a:prstGeom>
          <a:solidFill>
            <a:srgbClr val="69bfc9"/>
          </a:solidFill>
          <a:ln w="1584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4" name="Rettangolo 10"/>
          <p:cNvSpPr/>
          <p:nvPr/>
        </p:nvSpPr>
        <p:spPr>
          <a:xfrm>
            <a:off x="3985200" y="0"/>
            <a:ext cx="110880" cy="5665680"/>
          </a:xfrm>
          <a:prstGeom prst="rect">
            <a:avLst/>
          </a:prstGeom>
          <a:solidFill>
            <a:srgbClr val="e15cbd"/>
          </a:solidFill>
          <a:ln w="1584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35" name="Immagine 7" descr=""/>
          <p:cNvPicPr/>
          <p:nvPr/>
        </p:nvPicPr>
        <p:blipFill>
          <a:blip r:embed="rId2"/>
          <a:stretch/>
        </p:blipFill>
        <p:spPr>
          <a:xfrm>
            <a:off x="0" y="0"/>
            <a:ext cx="3983040" cy="5665680"/>
          </a:xfrm>
          <a:prstGeom prst="rect">
            <a:avLst/>
          </a:prstGeom>
          <a:ln w="0">
            <a:noFill/>
          </a:ln>
        </p:spPr>
      </p:pic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7056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056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ftr" idx="10"/>
          </p:nvPr>
        </p:nvSpPr>
        <p:spPr>
          <a:xfrm>
            <a:off x="906120" y="5328360"/>
            <a:ext cx="4003200" cy="299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it-IT" sz="900" spc="-1" strike="noStrike" cap="all">
                <a:solidFill>
                  <a:schemeClr val="dk1">
                    <a:lumMod val="75000"/>
                    <a:lumOff val="2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900" spc="-1" strike="noStrike" cap="all">
                <a:solidFill>
                  <a:schemeClr val="dk1">
                    <a:lumMod val="75000"/>
                    <a:lumOff val="25000"/>
                  </a:schemeClr>
                </a:solidFill>
                <a:latin typeface="Calibri"/>
              </a:rPr>
              <a:t>&lt;piè di pagina&gt;</a:t>
            </a:r>
            <a:endParaRPr b="0" lang="it-IT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sldNum" idx="11"/>
          </p:nvPr>
        </p:nvSpPr>
        <p:spPr>
          <a:xfrm>
            <a:off x="8576280" y="5328360"/>
            <a:ext cx="642240" cy="299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it-IT" sz="105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0CBED0D-8BBE-4BA2-9BBB-1EE68078CE63}" type="slidenum">
              <a:rPr b="0" lang="it-IT" sz="105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Calibri"/>
              </a:rPr>
              <a:t>&lt;numero&gt;</a:t>
            </a:fld>
            <a:endParaRPr b="0" lang="it-IT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dt" idx="12"/>
          </p:nvPr>
        </p:nvSpPr>
        <p:spPr>
          <a:xfrm>
            <a:off x="5648400" y="5328360"/>
            <a:ext cx="2134440" cy="299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arallelogramma 14" hidden="1"/>
          <p:cNvSpPr/>
          <p:nvPr/>
        </p:nvSpPr>
        <p:spPr>
          <a:xfrm>
            <a:off x="3858120" y="0"/>
            <a:ext cx="2359800" cy="5665680"/>
          </a:xfrm>
          <a:prstGeom prst="parallelogram">
            <a:avLst>
              <a:gd name="adj" fmla="val 0"/>
            </a:avLst>
          </a:prstGeom>
          <a:solidFill>
            <a:schemeClr val="lt1">
              <a:lumMod val="95000"/>
              <a:alpha val="30000"/>
            </a:schemeClr>
          </a:solidFill>
          <a:ln w="1584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4" name="Rettangolo 7" hidden="1"/>
          <p:cNvSpPr/>
          <p:nvPr/>
        </p:nvSpPr>
        <p:spPr>
          <a:xfrm>
            <a:off x="360" y="835560"/>
            <a:ext cx="854280" cy="564120"/>
          </a:xfrm>
          <a:prstGeom prst="rect">
            <a:avLst/>
          </a:prstGeom>
          <a:solidFill>
            <a:schemeClr val="accent1"/>
          </a:solidFill>
          <a:ln w="1584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5" name="Parallelogramma 14"/>
          <p:cNvSpPr/>
          <p:nvPr/>
        </p:nvSpPr>
        <p:spPr>
          <a:xfrm>
            <a:off x="6589440" y="0"/>
            <a:ext cx="2359800" cy="5665680"/>
          </a:xfrm>
          <a:prstGeom prst="parallelogram">
            <a:avLst>
              <a:gd name="adj" fmla="val 0"/>
            </a:avLst>
          </a:prstGeom>
          <a:solidFill>
            <a:schemeClr val="lt1">
              <a:lumMod val="95000"/>
              <a:alpha val="30000"/>
            </a:schemeClr>
          </a:solidFill>
          <a:ln w="1584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6" name="Rettangolo 11"/>
          <p:cNvSpPr/>
          <p:nvPr/>
        </p:nvSpPr>
        <p:spPr>
          <a:xfrm>
            <a:off x="4064400" y="2160"/>
            <a:ext cx="102240" cy="5665680"/>
          </a:xfrm>
          <a:prstGeom prst="rect">
            <a:avLst/>
          </a:prstGeom>
          <a:solidFill>
            <a:srgbClr val="69bfc9"/>
          </a:solidFill>
          <a:ln w="1584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7" name="Rettangolo 10"/>
          <p:cNvSpPr/>
          <p:nvPr/>
        </p:nvSpPr>
        <p:spPr>
          <a:xfrm>
            <a:off x="3985200" y="0"/>
            <a:ext cx="110880" cy="5665680"/>
          </a:xfrm>
          <a:prstGeom prst="rect">
            <a:avLst/>
          </a:prstGeom>
          <a:solidFill>
            <a:srgbClr val="e15cbd"/>
          </a:solidFill>
          <a:ln w="1584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48" name="Immagine 7" descr=""/>
          <p:cNvPicPr/>
          <p:nvPr/>
        </p:nvPicPr>
        <p:blipFill>
          <a:blip r:embed="rId2"/>
          <a:stretch/>
        </p:blipFill>
        <p:spPr>
          <a:xfrm>
            <a:off x="0" y="0"/>
            <a:ext cx="3983040" cy="5665680"/>
          </a:xfrm>
          <a:prstGeom prst="rect">
            <a:avLst/>
          </a:prstGeom>
          <a:ln w="0">
            <a:noFill/>
          </a:ln>
        </p:spPr>
      </p:pic>
      <p:sp>
        <p:nvSpPr>
          <p:cNvPr id="49" name="PlaceHolder 1"/>
          <p:cNvSpPr>
            <a:spLocks noGrp="1"/>
          </p:cNvSpPr>
          <p:nvPr>
            <p:ph type="ftr" idx="13"/>
          </p:nvPr>
        </p:nvSpPr>
        <p:spPr>
          <a:xfrm>
            <a:off x="906120" y="5328360"/>
            <a:ext cx="4003200" cy="299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it-IT" sz="900" spc="-1" strike="noStrike" cap="all">
                <a:solidFill>
                  <a:schemeClr val="dk1">
                    <a:lumMod val="75000"/>
                    <a:lumOff val="2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900" spc="-1" strike="noStrike" cap="all">
                <a:solidFill>
                  <a:schemeClr val="dk1">
                    <a:lumMod val="75000"/>
                    <a:lumOff val="25000"/>
                  </a:schemeClr>
                </a:solidFill>
                <a:latin typeface="Calibri"/>
              </a:rPr>
              <a:t>&lt;piè di pagina&gt;</a:t>
            </a:r>
            <a:endParaRPr b="0" lang="it-IT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ldNum" idx="14"/>
          </p:nvPr>
        </p:nvSpPr>
        <p:spPr>
          <a:xfrm>
            <a:off x="8576280" y="5328360"/>
            <a:ext cx="642240" cy="299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it-IT" sz="105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189E573-1EAE-455E-8C52-7BB80BA3499B}" type="slidenum">
              <a:rPr b="0" lang="it-IT" sz="105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Calibri"/>
              </a:rPr>
              <a:t>&lt;numero&gt;</a:t>
            </a:fld>
            <a:endParaRPr b="0" lang="it-IT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dt" idx="15"/>
          </p:nvPr>
        </p:nvSpPr>
        <p:spPr>
          <a:xfrm>
            <a:off x="5648400" y="5328360"/>
            <a:ext cx="2134440" cy="299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it-IT" sz="44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;p13" hidden="1"/>
          <p:cNvSpPr/>
          <p:nvPr/>
        </p:nvSpPr>
        <p:spPr>
          <a:xfrm>
            <a:off x="3858120" y="360"/>
            <a:ext cx="2360880" cy="5666760"/>
          </a:xfrm>
          <a:prstGeom prst="parallelogram">
            <a:avLst>
              <a:gd name="adj" fmla="val 0"/>
            </a:avLst>
          </a:prstGeom>
          <a:solidFill>
            <a:srgbClr val="f2f2f2">
              <a:alpha val="3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  <a:ea typeface="Calibri"/>
            </a:endParaRPr>
          </a:p>
        </p:txBody>
      </p:sp>
      <p:sp>
        <p:nvSpPr>
          <p:cNvPr id="55" name="Google Shape;16;p13" hidden="1"/>
          <p:cNvSpPr/>
          <p:nvPr/>
        </p:nvSpPr>
        <p:spPr>
          <a:xfrm>
            <a:off x="0" y="835560"/>
            <a:ext cx="855360" cy="5652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  <a:ea typeface="Calibri"/>
            </a:endParaRPr>
          </a:p>
        </p:txBody>
      </p:sp>
      <p:sp>
        <p:nvSpPr>
          <p:cNvPr id="56" name="Google Shape;28;p15"/>
          <p:cNvSpPr/>
          <p:nvPr/>
        </p:nvSpPr>
        <p:spPr>
          <a:xfrm>
            <a:off x="3858120" y="360"/>
            <a:ext cx="2360880" cy="5666760"/>
          </a:xfrm>
          <a:prstGeom prst="parallelogram">
            <a:avLst>
              <a:gd name="adj" fmla="val 0"/>
            </a:avLst>
          </a:prstGeom>
          <a:solidFill>
            <a:srgbClr val="f2f2f2">
              <a:alpha val="3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chemeClr val="lt1"/>
              </a:solidFill>
              <a:latin typeface="Calibri"/>
              <a:ea typeface="Calibri"/>
            </a:endParaRPr>
          </a:p>
        </p:txBody>
      </p:sp>
      <p:sp>
        <p:nvSpPr>
          <p:cNvPr id="57" name="PlaceHolder 1"/>
          <p:cNvSpPr>
            <a:spLocks noGrp="1"/>
          </p:cNvSpPr>
          <p:nvPr>
            <p:ph type="ftr" idx="16"/>
          </p:nvPr>
        </p:nvSpPr>
        <p:spPr>
          <a:xfrm>
            <a:off x="177480" y="5328360"/>
            <a:ext cx="4004280" cy="300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it-IT" sz="44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426920" y="1006920"/>
            <a:ext cx="5576400" cy="2608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it-IT" sz="5400" spc="-52" strike="noStrike">
                <a:solidFill>
                  <a:srgbClr val="2d4f9b"/>
                </a:solidFill>
                <a:latin typeface="Calibri"/>
              </a:rPr>
              <a:t>Alopecia/telogen effluvium post chirurgia bariatrica</a:t>
            </a:r>
            <a:endParaRPr b="0" lang="it-IT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subTitle"/>
          </p:nvPr>
        </p:nvSpPr>
        <p:spPr>
          <a:xfrm>
            <a:off x="5217840" y="4065840"/>
            <a:ext cx="3776400" cy="1219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74561"/>
          </a:bodyPr>
          <a:p>
            <a:pPr indent="0" defTabSz="91440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algn="l" pos="0"/>
              </a:tabLst>
            </a:pPr>
            <a:r>
              <a:rPr b="1" lang="it-IT" sz="2800" spc="180" strike="noStrike" cap="all">
                <a:solidFill>
                  <a:srgbClr val="ffc000"/>
                </a:solidFill>
                <a:latin typeface="Calibri"/>
              </a:rPr>
              <a:t>Dott.ssa Lucia Vallesi – Biologa nutrizionista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algn="l" pos="0"/>
              </a:tabLst>
            </a:pPr>
            <a:r>
              <a:rPr b="1" lang="it-IT" sz="2800" spc="180" strike="noStrike" cap="all">
                <a:solidFill>
                  <a:srgbClr val="ffc000"/>
                </a:solidFill>
                <a:latin typeface="Calibri"/>
              </a:rPr>
              <a:t>Rimini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358920" y="178920"/>
            <a:ext cx="9355680" cy="47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3300" spc="-1" strike="noStrike">
                <a:solidFill>
                  <a:srgbClr val="ffffff"/>
                </a:solidFill>
                <a:latin typeface="Arial"/>
              </a:rPr>
              <a:t>Caso clinico</a:t>
            </a:r>
            <a:endParaRPr b="0" lang="it-IT" sz="3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4619160" y="1078920"/>
            <a:ext cx="4916520" cy="3596760"/>
          </a:xfrm>
          <a:prstGeom prst="rect">
            <a:avLst/>
          </a:prstGeom>
          <a:ln w="18000">
            <a:noFill/>
          </a:ln>
        </p:spPr>
      </p:pic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251280" y="1906920"/>
            <a:ext cx="2876400" cy="1330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7 settimane dopo l’operazione </a:t>
            </a:r>
            <a:r>
              <a:rPr b="0" i="1" lang="it-IT" sz="2400" spc="-1" strike="noStrike">
                <a:solidFill>
                  <a:srgbClr val="009bdd"/>
                </a:solidFill>
                <a:latin typeface="Arial"/>
              </a:rPr>
              <a:t>telogen effluvium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"/>
          <p:cNvSpPr/>
          <p:nvPr/>
        </p:nvSpPr>
        <p:spPr>
          <a:xfrm>
            <a:off x="3418920" y="2159280"/>
            <a:ext cx="717480" cy="357480"/>
          </a:xfrm>
          <a:prstGeom prst="rightArrow">
            <a:avLst>
              <a:gd name="adj1" fmla="val 50000"/>
              <a:gd name="adj2" fmla="val 50025"/>
            </a:avLst>
          </a:prstGeom>
          <a:solidFill>
            <a:srgbClr val="39b2e5"/>
          </a:solidFill>
          <a:ln w="18000">
            <a:solidFill>
              <a:srgbClr val="009bd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214920" y="3093840"/>
            <a:ext cx="3236760" cy="1221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La perdita di capelli è continuata per i 9 mesi successivi (11 mesi dopo la perdita era diminuita)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"/>
          <p:cNvSpPr/>
          <p:nvPr/>
        </p:nvSpPr>
        <p:spPr>
          <a:xfrm>
            <a:off x="3454920" y="3238200"/>
            <a:ext cx="717480" cy="357480"/>
          </a:xfrm>
          <a:prstGeom prst="rightArrow">
            <a:avLst>
              <a:gd name="adj1" fmla="val 50000"/>
              <a:gd name="adj2" fmla="val 50025"/>
            </a:avLst>
          </a:prstGeom>
          <a:solidFill>
            <a:srgbClr val="39b2e5"/>
          </a:solidFill>
          <a:ln w="18000">
            <a:solidFill>
              <a:srgbClr val="009bd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2"/>
          <a:stretch/>
        </p:blipFill>
        <p:spPr>
          <a:xfrm>
            <a:off x="4599000" y="1011240"/>
            <a:ext cx="4936680" cy="3844440"/>
          </a:xfrm>
          <a:prstGeom prst="rect">
            <a:avLst/>
          </a:prstGeom>
          <a:ln w="18000">
            <a:noFill/>
          </a:ln>
        </p:spPr>
      </p:pic>
      <p:sp>
        <p:nvSpPr>
          <p:cNvPr id="106" name=""/>
          <p:cNvSpPr/>
          <p:nvPr/>
        </p:nvSpPr>
        <p:spPr>
          <a:xfrm>
            <a:off x="65160" y="5101920"/>
            <a:ext cx="10153440" cy="437760"/>
          </a:xfrm>
          <a:prstGeom prst="rect">
            <a:avLst/>
          </a:prstGeom>
          <a:noFill/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200" spc="-1" strike="noStrike">
                <a:solidFill>
                  <a:srgbClr val="ffffff"/>
                </a:solidFill>
                <a:latin typeface="Arial"/>
                <a:ea typeface="DejaVu Sans"/>
              </a:rPr>
              <a:t>Cohen-Kurzrock RA, Cohen PR (21 aprile 2021) Telogen Effluvium indotto da chirurgia bariatrica (Bar SITE): rapporto di caso e revisione della perdita di capelli dopo chirurgia dimagrante. Cureus 13(4): e14617. DOI 10.7759/cureus.14617</a:t>
            </a:r>
            <a:endParaRPr b="0" lang="it-I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6215871-AA4F-44D0-AA2B-8B30263E5911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nodeType="with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nodeType="with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358920" y="178920"/>
            <a:ext cx="9355680" cy="47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i="1" lang="it-IT" sz="3300" spc="-1" strike="noStrike">
                <a:solidFill>
                  <a:srgbClr val="ffffff"/>
                </a:solidFill>
                <a:latin typeface="Arial"/>
              </a:rPr>
              <a:t>Telogen effluvium</a:t>
            </a:r>
            <a:endParaRPr b="0" lang="it-IT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358920" y="1078920"/>
            <a:ext cx="9355680" cy="53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L’intervento chirurgico bariatrico ha innescato la perdita di capelli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358920" y="1546920"/>
            <a:ext cx="9355680" cy="53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Nessuna carenza nutrizionale (esami di laboratorio OK)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358920" y="2518920"/>
            <a:ext cx="4496760" cy="197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La sua alopecia si è risolta e c’è stata una significativa crescita di nuovi capelli entro 14 mesi dall’intervento di Sleeve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4920840" y="2086920"/>
            <a:ext cx="4974840" cy="3488760"/>
          </a:xfrm>
          <a:prstGeom prst="rect">
            <a:avLst/>
          </a:prstGeom>
          <a:ln w="18000"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0E55851-D4F1-4776-B950-4FC23E9044E1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8" dur="indefinite" restart="never" nodeType="tmRoot">
          <p:childTnLst>
            <p:seq>
              <p:cTn id="49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358920" y="178920"/>
            <a:ext cx="9355680" cy="47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3300" spc="-1" strike="noStrike">
                <a:solidFill>
                  <a:srgbClr val="ffffff"/>
                </a:solidFill>
                <a:latin typeface="Arial"/>
              </a:rPr>
              <a:t>Conclusioni </a:t>
            </a:r>
            <a:endParaRPr b="0" lang="it-IT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358920" y="1078920"/>
            <a:ext cx="9355680" cy="53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L’alopecia non è rara dopo la chirurgia bariatrica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358920" y="1618920"/>
            <a:ext cx="9355680" cy="71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Associata a post bendaggio gastrico, sleeve, bypass Roux-en-Y e mini bypass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358920" y="2518920"/>
            <a:ext cx="9355680" cy="71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Tuttavia non ci sono studi che evidenziano l’incidenza dell’alopecia associata a ciascuna di queste procedure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358920" y="3489840"/>
            <a:ext cx="9355680" cy="71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La perdita di capelli può essere </a:t>
            </a:r>
            <a:r>
              <a:rPr b="1" lang="it-IT" sz="2400" spc="-1" strike="noStrike">
                <a:solidFill>
                  <a:srgbClr val="009bdd"/>
                </a:solidFill>
                <a:latin typeface="Arial"/>
              </a:rPr>
              <a:t>acuta</a:t>
            </a: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 entro i primi 3-4 mesi post operatori o </a:t>
            </a:r>
            <a:r>
              <a:rPr b="1" lang="it-IT" sz="2400" spc="-1" strike="noStrike">
                <a:solidFill>
                  <a:srgbClr val="009bdd"/>
                </a:solidFill>
                <a:latin typeface="Arial"/>
              </a:rPr>
              <a:t>cronica</a:t>
            </a: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, a partire dai 6 mesi.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"/>
          <p:cNvSpPr/>
          <p:nvPr/>
        </p:nvSpPr>
        <p:spPr>
          <a:xfrm>
            <a:off x="106920" y="5217840"/>
            <a:ext cx="9895680" cy="426600"/>
          </a:xfrm>
          <a:prstGeom prst="rect">
            <a:avLst/>
          </a:prstGeom>
          <a:noFill/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200" spc="-1" strike="noStrike">
                <a:solidFill>
                  <a:srgbClr val="ffffff"/>
                </a:solidFill>
                <a:latin typeface="Arial"/>
                <a:ea typeface="DejaVu Sans"/>
              </a:rPr>
              <a:t>Neve HJ, Bhatti WA, Soulsby C, Kincey J, Taylor TV: Reversal of hair loss following vertical gastroplasty when treated with zinc sulphate. Obes Surg. 1996, 6:63-5. 10.1381/096089296765557295</a:t>
            </a:r>
            <a:endParaRPr b="0" lang="it-I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"/>
          <p:cNvSpPr/>
          <p:nvPr/>
        </p:nvSpPr>
        <p:spPr>
          <a:xfrm>
            <a:off x="101160" y="5011920"/>
            <a:ext cx="7993440" cy="239760"/>
          </a:xfrm>
          <a:prstGeom prst="rect">
            <a:avLst/>
          </a:prstGeom>
          <a:noFill/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200" spc="-1" strike="noStrike">
                <a:solidFill>
                  <a:srgbClr val="ffffff"/>
                </a:solidFill>
                <a:latin typeface="Arial"/>
                <a:ea typeface="DejaVu Sans"/>
              </a:rPr>
              <a:t>Goldberg LJ, Lenzy Y: Nutrition and hair. Clin Dermatol. 2010, 28:412-9. 10.1016/j.clindermatol.2010.03.038</a:t>
            </a:r>
            <a:endParaRPr b="0" lang="it-I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83915C0-F37A-47A9-9B21-B2FD67BE65CA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6" dur="indefinite" restart="never" nodeType="tmRoot">
          <p:childTnLst>
            <p:seq>
              <p:cTn id="67" dur="indefinite" nodeType="mainSeq">
                <p:childTnLst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2" dur="5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" dur="5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click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8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358920" y="178920"/>
            <a:ext cx="9355680" cy="47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r>
              <a:rPr b="0" lang="it-IT" sz="3300" spc="-1" strike="noStrike">
                <a:solidFill>
                  <a:srgbClr val="ffffff"/>
                </a:solidFill>
                <a:latin typeface="Arial"/>
              </a:rPr>
              <a:t>Alopecia Vs </a:t>
            </a:r>
            <a:r>
              <a:rPr b="0" i="1" lang="it-IT" sz="3300" spc="-1" strike="noStrike">
                <a:solidFill>
                  <a:srgbClr val="ffffff"/>
                </a:solidFill>
                <a:latin typeface="Arial"/>
              </a:rPr>
              <a:t>telogen effluvium</a:t>
            </a:r>
            <a:endParaRPr b="0" lang="it-IT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358920" y="1042920"/>
            <a:ext cx="9355680" cy="71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L’alopecia a esordio </a:t>
            </a:r>
            <a:r>
              <a:rPr b="1" lang="it-IT" sz="2400" spc="-1" strike="noStrike">
                <a:solidFill>
                  <a:srgbClr val="009bdd"/>
                </a:solidFill>
                <a:latin typeface="Arial"/>
              </a:rPr>
              <a:t>acuto</a:t>
            </a: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 dopo un intervento bariatrico è solitamente causata da </a:t>
            </a:r>
            <a:r>
              <a:rPr b="0" i="1" lang="it-IT" sz="2400" spc="-1" strike="noStrike">
                <a:solidFill>
                  <a:srgbClr val="009bdd"/>
                </a:solidFill>
                <a:latin typeface="Arial"/>
              </a:rPr>
              <a:t>telogen effluvium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358920" y="1870920"/>
            <a:ext cx="9355680" cy="107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Il </a:t>
            </a:r>
            <a:r>
              <a:rPr b="0" i="1" lang="it-IT" sz="2400" spc="-1" strike="noStrike">
                <a:solidFill>
                  <a:srgbClr val="009bdd"/>
                </a:solidFill>
                <a:latin typeface="Arial"/>
              </a:rPr>
              <a:t>telogen effluvium</a:t>
            </a: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 indotto da un intervento bariatrico va monitorato clinicamente a </a:t>
            </a:r>
            <a:r>
              <a:rPr b="1" lang="it-IT" sz="2400" spc="-1" strike="noStrike">
                <a:solidFill>
                  <a:srgbClr val="009bdd"/>
                </a:solidFill>
                <a:latin typeface="Arial"/>
              </a:rPr>
              <a:t>lungo termine</a:t>
            </a: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, anche dopo la successiva crescita dei capelli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"/>
          <p:cNvSpPr/>
          <p:nvPr/>
        </p:nvSpPr>
        <p:spPr>
          <a:xfrm>
            <a:off x="101160" y="5397840"/>
            <a:ext cx="8893440" cy="239760"/>
          </a:xfrm>
          <a:prstGeom prst="rect">
            <a:avLst/>
          </a:prstGeom>
          <a:noFill/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2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it-IT" sz="1200" spc="-1" strike="noStrike">
                <a:solidFill>
                  <a:srgbClr val="ffffff"/>
                </a:solidFill>
                <a:latin typeface="Arial"/>
                <a:ea typeface="DejaVu Sans"/>
              </a:rPr>
              <a:t>Halawi A, Abiad F, Abbas O: Chirurgia bariatrica e i suoi effetti sulla pelle e sulle malattie della pelle . Obes Surg. 2013</a:t>
            </a:r>
            <a:endParaRPr b="0" lang="it-I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"/>
          <p:cNvSpPr/>
          <p:nvPr/>
        </p:nvSpPr>
        <p:spPr>
          <a:xfrm>
            <a:off x="137160" y="5029920"/>
            <a:ext cx="10153440" cy="437760"/>
          </a:xfrm>
          <a:prstGeom prst="rect">
            <a:avLst/>
          </a:prstGeom>
          <a:noFill/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200" spc="-1" strike="noStrike">
                <a:solidFill>
                  <a:srgbClr val="ffffff"/>
                </a:solidFill>
                <a:latin typeface="Arial"/>
                <a:ea typeface="DejaVu Sans"/>
              </a:rPr>
              <a:t>Neve HJ, Bhatti WA, Soulsby C, Kincey J, Taylor TV: Inversione della perdita di capelli dopo gastroplastica verticale quando trattata</a:t>
            </a:r>
            <a:endParaRPr b="0" lang="it-IT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200" spc="-1" strike="noStrike">
                <a:solidFill>
                  <a:srgbClr val="ffffff"/>
                </a:solidFill>
                <a:latin typeface="Arial"/>
                <a:ea typeface="DejaVu Sans"/>
              </a:rPr>
              <a:t>con solfato di zinco. Obes Surg. 1996, 6:63-5. 10.1381/096089296765557295 </a:t>
            </a:r>
            <a:endParaRPr b="0" lang="it-IT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1442160" y="3129840"/>
            <a:ext cx="1913760" cy="1816920"/>
          </a:xfrm>
          <a:prstGeom prst="rect">
            <a:avLst/>
          </a:prstGeom>
          <a:ln w="18000">
            <a:noFill/>
          </a:ln>
        </p:spPr>
      </p:pic>
      <p:pic>
        <p:nvPicPr>
          <p:cNvPr id="125" name="" descr=""/>
          <p:cNvPicPr/>
          <p:nvPr/>
        </p:nvPicPr>
        <p:blipFill>
          <a:blip r:embed="rId2"/>
          <a:srcRect l="0" t="1383" r="16088" b="17503"/>
          <a:stretch/>
        </p:blipFill>
        <p:spPr>
          <a:xfrm>
            <a:off x="5078520" y="2698920"/>
            <a:ext cx="3628080" cy="2336760"/>
          </a:xfrm>
          <a:prstGeom prst="rect">
            <a:avLst/>
          </a:prstGeom>
          <a:ln w="1800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EA2071F-CD70-4003-B02C-068ED96CA2DF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3" dur="indefinite" restart="never" nodeType="tmRoot">
          <p:childTnLst>
            <p:seq>
              <p:cTn id="84" dur="indefinite" nodeType="mainSeq">
                <p:childTnLst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9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nodeType="with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9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nodeType="with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9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358920" y="178920"/>
            <a:ext cx="9355680" cy="47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3300" spc="-1" strike="noStrike">
                <a:solidFill>
                  <a:srgbClr val="ffffff"/>
                </a:solidFill>
                <a:latin typeface="Arial"/>
              </a:rPr>
              <a:t>Perdita cronica</a:t>
            </a:r>
            <a:endParaRPr b="0" lang="it-IT" sz="3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6263640" y="1737000"/>
            <a:ext cx="3234960" cy="2434680"/>
          </a:xfrm>
          <a:prstGeom prst="rect">
            <a:avLst/>
          </a:prstGeom>
          <a:ln w="18000">
            <a:noFill/>
          </a:ln>
        </p:spPr>
      </p:pic>
      <p:sp>
        <p:nvSpPr>
          <p:cNvPr id="128" name=""/>
          <p:cNvSpPr/>
          <p:nvPr/>
        </p:nvSpPr>
        <p:spPr>
          <a:xfrm>
            <a:off x="358920" y="898920"/>
            <a:ext cx="9355680" cy="107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  <a:ea typeface="DejaVu Sans"/>
              </a:rPr>
              <a:t>Al contrario, la perdita di capelli che ha un esordio </a:t>
            </a:r>
            <a:r>
              <a:rPr b="1" lang="it-IT" sz="2400" spc="-1" strike="noStrike">
                <a:solidFill>
                  <a:srgbClr val="009bdd"/>
                </a:solidFill>
                <a:latin typeface="Arial"/>
                <a:ea typeface="DejaVu Sans"/>
              </a:rPr>
              <a:t>cronico</a:t>
            </a:r>
            <a:r>
              <a:rPr b="0" lang="it-IT" sz="2400" spc="-1" strike="noStrike">
                <a:solidFill>
                  <a:srgbClr val="009bdd"/>
                </a:solidFill>
                <a:latin typeface="Arial"/>
                <a:ea typeface="DejaVu Sans"/>
              </a:rPr>
              <a:t> dopo un intervento bariatrico è spesso associata ad una </a:t>
            </a:r>
            <a:r>
              <a:rPr b="1" lang="it-IT" sz="2400" spc="-1" strike="noStrike">
                <a:solidFill>
                  <a:srgbClr val="009bdd"/>
                </a:solidFill>
                <a:latin typeface="Arial"/>
                <a:ea typeface="DejaVu Sans"/>
              </a:rPr>
              <a:t>carenza nutrizionale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"/>
          <p:cNvSpPr/>
          <p:nvPr/>
        </p:nvSpPr>
        <p:spPr>
          <a:xfrm>
            <a:off x="358920" y="2518920"/>
            <a:ext cx="5396760" cy="143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  <a:ea typeface="DejaVu Sans"/>
              </a:rPr>
              <a:t>La perdita dei capelli nei pazienti bariatrici può essere </a:t>
            </a:r>
            <a:r>
              <a:rPr b="1" lang="it-IT" sz="2400" spc="-1" strike="noStrike">
                <a:solidFill>
                  <a:srgbClr val="009bdd"/>
                </a:solidFill>
                <a:latin typeface="Arial"/>
                <a:ea typeface="DejaVu Sans"/>
              </a:rPr>
              <a:t>multifattoriale e causata da più di un’eziologia.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2"/>
          <a:stretch/>
        </p:blipFill>
        <p:spPr>
          <a:xfrm>
            <a:off x="5757840" y="1632600"/>
            <a:ext cx="3956760" cy="3223080"/>
          </a:xfrm>
          <a:prstGeom prst="rect">
            <a:avLst/>
          </a:prstGeom>
          <a:ln w="18000">
            <a:noFill/>
          </a:ln>
        </p:spPr>
      </p:pic>
      <p:sp>
        <p:nvSpPr>
          <p:cNvPr id="131" name=""/>
          <p:cNvSpPr/>
          <p:nvPr/>
        </p:nvSpPr>
        <p:spPr>
          <a:xfrm>
            <a:off x="137160" y="5029920"/>
            <a:ext cx="9941400" cy="437760"/>
          </a:xfrm>
          <a:prstGeom prst="rect">
            <a:avLst/>
          </a:prstGeom>
          <a:noFill/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200" spc="-1" strike="noStrike">
                <a:solidFill>
                  <a:srgbClr val="ffffff"/>
                </a:solidFill>
                <a:latin typeface="Arial"/>
                <a:ea typeface="DejaVu Sans"/>
              </a:rPr>
              <a:t>Justice A, Keilani Z, Tribble J (2018) Un caso clinico unico di inversione del bypass digiunoileale con revisione della letteratura. Int J Surg Case Rep 50:88–91. https://doi.org/10.1016/j.ijscr.2018.07.028 </a:t>
            </a:r>
            <a:endParaRPr b="0" lang="it-I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81C59E0-27CB-4569-AC5A-673A55F3ABAF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7" dur="indefinite" restart="never" nodeType="tmRoot">
          <p:childTnLst>
            <p:seq>
              <p:cTn id="98" dur="indefinite" nodeType="mainSeq">
                <p:childTnLst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3" dur="5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" dur="5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2516040" y="754920"/>
            <a:ext cx="4686840" cy="4244760"/>
          </a:xfrm>
          <a:prstGeom prst="rect">
            <a:avLst/>
          </a:prstGeom>
          <a:ln w="1800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B60ED72-A430-4675-A501-7889864BCDCB}" type="slidenum">
              <a:t>15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678920" y="878400"/>
            <a:ext cx="5216400" cy="2664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it-IT" sz="5400" spc="-52" strike="noStrike">
                <a:solidFill>
                  <a:srgbClr val="2d4f9b"/>
                </a:solidFill>
                <a:latin typeface="Calibri"/>
              </a:rPr>
              <a:t>Grazie dell’attenzione</a:t>
            </a:r>
            <a:endParaRPr b="0" lang="it-IT" sz="5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" descr=""/>
          <p:cNvPicPr/>
          <p:nvPr/>
        </p:nvPicPr>
        <p:blipFill>
          <a:blip r:embed="rId1"/>
          <a:srcRect l="0" t="3144" r="0" b="0"/>
          <a:stretch/>
        </p:blipFill>
        <p:spPr>
          <a:xfrm>
            <a:off x="1110600" y="741960"/>
            <a:ext cx="7884720" cy="4293360"/>
          </a:xfrm>
          <a:prstGeom prst="rect">
            <a:avLst/>
          </a:prstGeom>
          <a:ln w="0">
            <a:noFill/>
          </a:ln>
        </p:spPr>
      </p:pic>
      <p:sp>
        <p:nvSpPr>
          <p:cNvPr id="63" name=""/>
          <p:cNvSpPr/>
          <p:nvPr/>
        </p:nvSpPr>
        <p:spPr>
          <a:xfrm>
            <a:off x="65160" y="5101920"/>
            <a:ext cx="10153440" cy="437760"/>
          </a:xfrm>
          <a:prstGeom prst="rect">
            <a:avLst/>
          </a:prstGeom>
          <a:noFill/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200" spc="-1" strike="noStrike">
                <a:solidFill>
                  <a:srgbClr val="ffffff"/>
                </a:solidFill>
                <a:latin typeface="Arial"/>
                <a:ea typeface="DejaVu Sans"/>
              </a:rPr>
              <a:t>Cohen-Kurzrock RA, Cohen PR (21 aprile 2021) Telogen Effluvium indotto da chirurgia bariatrica (Bar SITE): rapporto di caso e revisione della perdita di capelli dopo chirurgia dimagrante. Cureus 13(4): e14617. DOI 10.7759/cureus.14617</a:t>
            </a:r>
            <a:endParaRPr b="0" lang="it-I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BADFD69-BB2A-472B-90A4-10423F61917B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58920" y="178920"/>
            <a:ext cx="9355680" cy="47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3300" spc="-1" strike="noStrike">
                <a:solidFill>
                  <a:srgbClr val="ffffff"/>
                </a:solidFill>
                <a:latin typeface="Arial"/>
              </a:rPr>
              <a:t>Alopecia post chirurgia bariatrica</a:t>
            </a:r>
            <a:endParaRPr b="0" lang="it-IT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358920" y="1078920"/>
            <a:ext cx="9355680" cy="8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Perdita </a:t>
            </a:r>
            <a:r>
              <a:rPr b="1" lang="it-IT" sz="2400" spc="-1" strike="noStrike">
                <a:solidFill>
                  <a:srgbClr val="009bdd"/>
                </a:solidFill>
                <a:latin typeface="Arial"/>
              </a:rPr>
              <a:t>temporanea </a:t>
            </a: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di capelli dopo RYGB o OAGB/MGB o dopo Sleeve gastrectomy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" name="" descr=""/>
          <p:cNvPicPr/>
          <p:nvPr/>
        </p:nvPicPr>
        <p:blipFill>
          <a:blip r:embed="rId1"/>
          <a:stretch/>
        </p:blipFill>
        <p:spPr>
          <a:xfrm>
            <a:off x="799200" y="2158920"/>
            <a:ext cx="2616480" cy="1935360"/>
          </a:xfrm>
          <a:prstGeom prst="rect">
            <a:avLst/>
          </a:prstGeom>
          <a:ln w="18000">
            <a:noFill/>
          </a:ln>
        </p:spPr>
      </p:pic>
      <p:pic>
        <p:nvPicPr>
          <p:cNvPr id="67" name="" descr=""/>
          <p:cNvPicPr/>
          <p:nvPr/>
        </p:nvPicPr>
        <p:blipFill>
          <a:blip r:embed="rId2"/>
          <a:stretch/>
        </p:blipFill>
        <p:spPr>
          <a:xfrm>
            <a:off x="3839760" y="2158920"/>
            <a:ext cx="2635920" cy="1949760"/>
          </a:xfrm>
          <a:prstGeom prst="rect">
            <a:avLst/>
          </a:prstGeom>
          <a:ln w="18000">
            <a:noFill/>
          </a:ln>
        </p:spPr>
      </p:pic>
      <p:pic>
        <p:nvPicPr>
          <p:cNvPr id="68" name="" descr=""/>
          <p:cNvPicPr/>
          <p:nvPr/>
        </p:nvPicPr>
        <p:blipFill>
          <a:blip r:embed="rId3"/>
          <a:stretch/>
        </p:blipFill>
        <p:spPr>
          <a:xfrm>
            <a:off x="6657840" y="2158920"/>
            <a:ext cx="3225600" cy="2156760"/>
          </a:xfrm>
          <a:prstGeom prst="rect">
            <a:avLst/>
          </a:prstGeom>
          <a:ln w="180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8DA6359-EA2C-45A0-8861-8AC26D8BECD2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358920" y="178920"/>
            <a:ext cx="9355680" cy="47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3300" spc="-1" strike="noStrike">
                <a:solidFill>
                  <a:srgbClr val="ffffff"/>
                </a:solidFill>
                <a:latin typeface="Arial"/>
              </a:rPr>
              <a:t>Alopecia da dieta</a:t>
            </a:r>
            <a:endParaRPr b="0" lang="it-IT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358920" y="1186920"/>
            <a:ext cx="9355680" cy="8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1" lang="it-IT" sz="2400" spc="-1" strike="noStrike">
                <a:solidFill>
                  <a:srgbClr val="009bdd"/>
                </a:solidFill>
                <a:latin typeface="Arial"/>
              </a:rPr>
              <a:t>Cambiamenti nutrizionali:</a:t>
            </a: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  carenza di vitamine e minerali essenziali (ferro, zinco, biotina e Vit. del gruppo B)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" name="" descr=""/>
          <p:cNvPicPr/>
          <p:nvPr/>
        </p:nvPicPr>
        <p:blipFill>
          <a:blip r:embed="rId1"/>
          <a:srcRect l="0" t="0" r="0" b="18777"/>
          <a:stretch/>
        </p:blipFill>
        <p:spPr>
          <a:xfrm>
            <a:off x="5289840" y="2050920"/>
            <a:ext cx="4195440" cy="2876400"/>
          </a:xfrm>
          <a:prstGeom prst="rect">
            <a:avLst/>
          </a:prstGeom>
          <a:ln w="18000">
            <a:noFill/>
          </a:ln>
        </p:spPr>
      </p:pic>
      <p:pic>
        <p:nvPicPr>
          <p:cNvPr id="72" name="" descr=""/>
          <p:cNvPicPr/>
          <p:nvPr/>
        </p:nvPicPr>
        <p:blipFill>
          <a:blip r:embed="rId2"/>
          <a:stretch/>
        </p:blipFill>
        <p:spPr>
          <a:xfrm>
            <a:off x="1391400" y="2419560"/>
            <a:ext cx="3418200" cy="1968120"/>
          </a:xfrm>
          <a:prstGeom prst="rect">
            <a:avLst/>
          </a:prstGeom>
          <a:ln w="180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20B7B0E-6282-48E0-81D5-5F44E2CED9AB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358920" y="178920"/>
            <a:ext cx="9355680" cy="47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3300" spc="-1" strike="noStrike">
                <a:solidFill>
                  <a:srgbClr val="ffffff"/>
                </a:solidFill>
                <a:latin typeface="Arial"/>
              </a:rPr>
              <a:t>Alopecia da stress</a:t>
            </a:r>
            <a:endParaRPr b="0" lang="it-IT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358920" y="1006920"/>
            <a:ext cx="9355680" cy="8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1" lang="it-IT" sz="2400" spc="-1" strike="noStrike">
                <a:solidFill>
                  <a:srgbClr val="009bdd"/>
                </a:solidFill>
                <a:latin typeface="Arial"/>
              </a:rPr>
              <a:t>Stress fisico:</a:t>
            </a: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 </a:t>
            </a:r>
            <a:r>
              <a:rPr b="0" i="1" lang="it-IT" sz="2400" spc="-1" strike="noStrike">
                <a:solidFill>
                  <a:srgbClr val="009bdd"/>
                </a:solidFill>
                <a:latin typeface="Arial"/>
              </a:rPr>
              <a:t>telogen effluvium </a:t>
            </a: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(fase di riposo – </a:t>
            </a:r>
            <a:r>
              <a:rPr b="0" i="1" lang="it-IT" sz="2400" spc="-1" strike="noStrike">
                <a:solidFill>
                  <a:srgbClr val="009bdd"/>
                </a:solidFill>
                <a:latin typeface="Arial"/>
              </a:rPr>
              <a:t>telogen</a:t>
            </a: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) perdita di capelli diffusa (dopo 3 mesi dall’intervento fino a 6 mesi)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" name="" descr=""/>
          <p:cNvPicPr/>
          <p:nvPr/>
        </p:nvPicPr>
        <p:blipFill>
          <a:blip r:embed="rId1"/>
          <a:stretch/>
        </p:blipFill>
        <p:spPr>
          <a:xfrm>
            <a:off x="3778920" y="1832040"/>
            <a:ext cx="5899680" cy="3095640"/>
          </a:xfrm>
          <a:prstGeom prst="rect">
            <a:avLst/>
          </a:prstGeom>
          <a:ln w="18000">
            <a:noFill/>
          </a:ln>
        </p:spPr>
      </p:pic>
      <p:pic>
        <p:nvPicPr>
          <p:cNvPr id="76" name="Immagine 211" descr=""/>
          <p:cNvPicPr/>
          <p:nvPr/>
        </p:nvPicPr>
        <p:blipFill>
          <a:blip r:embed="rId2"/>
          <a:stretch/>
        </p:blipFill>
        <p:spPr>
          <a:xfrm flipH="1">
            <a:off x="793800" y="2231640"/>
            <a:ext cx="825120" cy="825120"/>
          </a:xfrm>
          <a:prstGeom prst="rect">
            <a:avLst/>
          </a:prstGeom>
          <a:ln w="0">
            <a:noFill/>
          </a:ln>
        </p:spPr>
      </p:pic>
      <p:pic>
        <p:nvPicPr>
          <p:cNvPr id="77" name="Immagine 219" descr=""/>
          <p:cNvPicPr/>
          <p:nvPr/>
        </p:nvPicPr>
        <p:blipFill>
          <a:blip r:embed="rId3"/>
          <a:stretch/>
        </p:blipFill>
        <p:spPr>
          <a:xfrm>
            <a:off x="1880640" y="2286000"/>
            <a:ext cx="535680" cy="626760"/>
          </a:xfrm>
          <a:prstGeom prst="rect">
            <a:avLst/>
          </a:prstGeom>
          <a:ln w="0">
            <a:noFill/>
          </a:ln>
        </p:spPr>
      </p:pic>
      <p:pic>
        <p:nvPicPr>
          <p:cNvPr id="78" name="Immagine 271" descr=""/>
          <p:cNvPicPr/>
          <p:nvPr/>
        </p:nvPicPr>
        <p:blipFill>
          <a:blip r:embed="rId4"/>
          <a:stretch/>
        </p:blipFill>
        <p:spPr>
          <a:xfrm flipH="1" rot="10800000">
            <a:off x="610920" y="1981440"/>
            <a:ext cx="1257840" cy="1257480"/>
          </a:xfrm>
          <a:prstGeom prst="rect">
            <a:avLst/>
          </a:prstGeom>
          <a:ln w="0">
            <a:noFill/>
          </a:ln>
        </p:spPr>
      </p:pic>
      <p:sp>
        <p:nvSpPr>
          <p:cNvPr id="79" name=""/>
          <p:cNvSpPr/>
          <p:nvPr/>
        </p:nvSpPr>
        <p:spPr>
          <a:xfrm>
            <a:off x="-6120" y="5029920"/>
            <a:ext cx="10085400" cy="567000"/>
          </a:xfrm>
          <a:prstGeom prst="rect">
            <a:avLst/>
          </a:prstGeom>
          <a:noFill/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200" spc="-1" strike="noStrike">
                <a:solidFill>
                  <a:srgbClr val="ffffff"/>
                </a:solidFill>
                <a:latin typeface="Arial"/>
                <a:ea typeface="DejaVu Sans"/>
              </a:rPr>
              <a:t>Johnson JM, Maher JW, Samuel I, Heitshusen D, Doherty C, Downs RW (2005) Effetti delle procedure di bypass gastrico sulla densità minerale ossea, calcio, ormone paratiroideo e vitamina D. J Gastrointest Surg 9(8):1106–1110. https://doi.org/10.1016/j.gassur.2005.07.012 ( discussione 1110-1101 )</a:t>
            </a:r>
            <a:endParaRPr b="0" lang="it-I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D55B8DC-074E-4C60-8445-8FFC3B26AB78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58920" y="178920"/>
            <a:ext cx="9355680" cy="47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3300" spc="-1" strike="noStrike">
                <a:solidFill>
                  <a:srgbClr val="ffffff"/>
                </a:solidFill>
                <a:latin typeface="Arial"/>
              </a:rPr>
              <a:t>Alopecia ormonale</a:t>
            </a:r>
            <a:endParaRPr b="0" lang="it-IT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358920" y="1042920"/>
            <a:ext cx="9355680" cy="53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1" lang="it-IT" sz="2400" spc="-1" strike="noStrike">
                <a:solidFill>
                  <a:srgbClr val="009bdd"/>
                </a:solidFill>
                <a:latin typeface="Arial"/>
              </a:rPr>
              <a:t>Cambiamenti ormonali:</a:t>
            </a: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 grazie alla perdita di peso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4138920" y="1707480"/>
            <a:ext cx="5791320" cy="3256200"/>
          </a:xfrm>
          <a:prstGeom prst="rect">
            <a:avLst/>
          </a:prstGeom>
          <a:ln w="18000">
            <a:noFill/>
          </a:ln>
        </p:spPr>
      </p:pic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718920" y="1798920"/>
            <a:ext cx="3236760" cy="35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 </a:t>
            </a:r>
            <a:r>
              <a:rPr b="1" lang="it-IT" sz="2400" spc="-1" strike="noStrike">
                <a:solidFill>
                  <a:srgbClr val="009bdd"/>
                </a:solidFill>
                <a:latin typeface="Arial"/>
              </a:rPr>
              <a:t>androgeni</a:t>
            </a: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 </a:t>
            </a:r>
            <a:r>
              <a:rPr b="1" lang="it-IT" sz="2400" spc="-1" strike="noStrike">
                <a:solidFill>
                  <a:srgbClr val="009bdd"/>
                </a:solidFill>
                <a:latin typeface="Arial"/>
              </a:rPr>
              <a:t>(DHT)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"/>
          <p:cNvSpPr/>
          <p:nvPr/>
        </p:nvSpPr>
        <p:spPr>
          <a:xfrm>
            <a:off x="718920" y="1618920"/>
            <a:ext cx="357840" cy="53784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39b2e5"/>
          </a:solidFill>
          <a:ln w="18000">
            <a:solidFill>
              <a:srgbClr val="009bd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0FDF972-9212-4678-A8D6-7235195B567E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358920" y="178920"/>
            <a:ext cx="9355680" cy="47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3300" spc="-1" strike="noStrike">
                <a:solidFill>
                  <a:srgbClr val="ffffff"/>
                </a:solidFill>
                <a:latin typeface="Arial"/>
              </a:rPr>
              <a:t>Alopecia da ansia</a:t>
            </a:r>
            <a:endParaRPr b="0" lang="it-IT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178920" y="1222920"/>
            <a:ext cx="9355680" cy="8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1" lang="it-IT" sz="2400" spc="-1" strike="noStrike">
                <a:solidFill>
                  <a:srgbClr val="009bdd"/>
                </a:solidFill>
                <a:latin typeface="Arial"/>
              </a:rPr>
              <a:t>Fattori psicologici:</a:t>
            </a: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 cambiamento dell’immagine corporea può contribuire a stati d’ansia o depressione (2 - 4 mesi dopo)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5022720" y="2158920"/>
            <a:ext cx="4046760" cy="2696760"/>
          </a:xfrm>
          <a:prstGeom prst="rect">
            <a:avLst/>
          </a:prstGeom>
          <a:ln w="18000">
            <a:noFill/>
          </a:ln>
        </p:spPr>
      </p:pic>
      <p:pic>
        <p:nvPicPr>
          <p:cNvPr id="88" name="" descr=""/>
          <p:cNvPicPr/>
          <p:nvPr/>
        </p:nvPicPr>
        <p:blipFill>
          <a:blip r:embed="rId2"/>
          <a:stretch/>
        </p:blipFill>
        <p:spPr>
          <a:xfrm>
            <a:off x="677160" y="2229840"/>
            <a:ext cx="3819600" cy="254556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C13A2BF-8BE4-4F87-9F70-CBAEB8AD344C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358920" y="178920"/>
            <a:ext cx="9355680" cy="47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3300" spc="-1" strike="noStrike">
                <a:solidFill>
                  <a:srgbClr val="ffffff"/>
                </a:solidFill>
                <a:latin typeface="Arial"/>
              </a:rPr>
              <a:t>Caso clinico</a:t>
            </a:r>
            <a:endParaRPr b="0" lang="it-IT" sz="3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4437000" y="1842840"/>
            <a:ext cx="5638680" cy="1896840"/>
          </a:xfrm>
          <a:prstGeom prst="rect">
            <a:avLst/>
          </a:prstGeom>
          <a:ln w="18000">
            <a:noFill/>
          </a:ln>
        </p:spPr>
      </p:pic>
      <p:pic>
        <p:nvPicPr>
          <p:cNvPr id="91" name="Immagine 1" descr=""/>
          <p:cNvPicPr/>
          <p:nvPr/>
        </p:nvPicPr>
        <p:blipFill>
          <a:blip r:embed="rId2"/>
          <a:stretch/>
        </p:blipFill>
        <p:spPr>
          <a:xfrm flipH="1">
            <a:off x="217800" y="1151640"/>
            <a:ext cx="825120" cy="825120"/>
          </a:xfrm>
          <a:prstGeom prst="rect">
            <a:avLst/>
          </a:prstGeom>
          <a:ln w="0">
            <a:noFill/>
          </a:ln>
        </p:spPr>
      </p:pic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970920" y="970920"/>
            <a:ext cx="3776760" cy="4173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24 anni obesa – PCO (metformina e contraccetivo orale) – amenorrea, irsutismo e acne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Peso: 94,5 Kg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h: 157 cm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BMI: 38,34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Sleeve gastrectomy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"/>
          <p:cNvSpPr/>
          <p:nvPr/>
        </p:nvSpPr>
        <p:spPr>
          <a:xfrm>
            <a:off x="65160" y="5101920"/>
            <a:ext cx="10153440" cy="437760"/>
          </a:xfrm>
          <a:prstGeom prst="rect">
            <a:avLst/>
          </a:prstGeom>
          <a:noFill/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200" spc="-1" strike="noStrike">
                <a:solidFill>
                  <a:srgbClr val="ffffff"/>
                </a:solidFill>
                <a:latin typeface="Arial"/>
                <a:ea typeface="DejaVu Sans"/>
              </a:rPr>
              <a:t>Cohen-Kurzrock RA, Cohen PR (21 aprile 2021) Telogen Effluvium indotto da chirurgia bariatrica (Bar SITE): rapporto di caso e revisione della perdita di capelli dopo chirurgia dimagrante. Cureus 13(4): e14617. DOI 10.7759/cureus.14617</a:t>
            </a:r>
            <a:endParaRPr b="0" lang="it-I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16F785D-CF4A-4FB7-A4E4-BF296CDA72E0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358920" y="178920"/>
            <a:ext cx="9355680" cy="47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3300" spc="-1" strike="noStrike">
                <a:solidFill>
                  <a:srgbClr val="ffffff"/>
                </a:solidFill>
                <a:latin typeface="Arial"/>
              </a:rPr>
              <a:t>Caso clinico</a:t>
            </a:r>
            <a:endParaRPr b="0" lang="it-IT" sz="3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4285440" y="1078920"/>
            <a:ext cx="5247720" cy="3596760"/>
          </a:xfrm>
          <a:prstGeom prst="rect">
            <a:avLst/>
          </a:prstGeom>
          <a:ln w="18000">
            <a:noFill/>
          </a:ln>
        </p:spPr>
      </p:pic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-179640" y="2051640"/>
            <a:ext cx="3815280" cy="936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0">
              <a:lnSpc>
                <a:spcPct val="100000"/>
              </a:lnSpc>
              <a:spcBef>
                <a:spcPts val="1060"/>
              </a:spcBef>
              <a:buNone/>
              <a:tabLst>
                <a:tab algn="l" pos="0"/>
              </a:tabLst>
            </a:pPr>
            <a:r>
              <a:rPr b="0" lang="it-IT" sz="2400" spc="-1" strike="noStrike">
                <a:solidFill>
                  <a:srgbClr val="009bdd"/>
                </a:solidFill>
                <a:latin typeface="Arial"/>
              </a:rPr>
              <a:t>Prima dell’operazione (capelli spessi e corposi) 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"/>
          <p:cNvSpPr/>
          <p:nvPr/>
        </p:nvSpPr>
        <p:spPr>
          <a:xfrm>
            <a:off x="3817800" y="2341800"/>
            <a:ext cx="717480" cy="357480"/>
          </a:xfrm>
          <a:prstGeom prst="rightArrow">
            <a:avLst>
              <a:gd name="adj1" fmla="val 50000"/>
              <a:gd name="adj2" fmla="val 50025"/>
            </a:avLst>
          </a:prstGeom>
          <a:solidFill>
            <a:srgbClr val="39b2e5"/>
          </a:solidFill>
          <a:ln w="18000">
            <a:solidFill>
              <a:srgbClr val="009bd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it-IT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98" name=""/>
          <p:cNvSpPr/>
          <p:nvPr/>
        </p:nvSpPr>
        <p:spPr>
          <a:xfrm>
            <a:off x="65160" y="5101920"/>
            <a:ext cx="10153440" cy="437760"/>
          </a:xfrm>
          <a:prstGeom prst="rect">
            <a:avLst/>
          </a:prstGeom>
          <a:noFill/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200" spc="-1" strike="noStrike">
                <a:solidFill>
                  <a:srgbClr val="ffffff"/>
                </a:solidFill>
                <a:latin typeface="Arial"/>
                <a:ea typeface="DejaVu Sans"/>
              </a:rPr>
              <a:t>Cohen-Kurzrock RA, Cohen PR (21 aprile 2021) Telogen Effluvium indotto da chirurgia bariatrica (Bar SITE): rapporto di caso e revisione della perdita di capelli dopo chirurgia dimagrante. Cureus 13(4): e14617. DOI 10.7759/cureus.14617</a:t>
            </a:r>
            <a:endParaRPr b="0" lang="it-I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6A7296C-1892-42A3-812C-7113133C5268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RetrospectVTI">
  <a:themeElements>
    <a:clrScheme name="Blu caldo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RetrospectVTI">
  <a:themeElements>
    <a:clrScheme name="Blu caldo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RetrospectVTI">
  <a:themeElements>
    <a:clrScheme name="Blu caldo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RetrospectVTI">
  <a:themeElements>
    <a:clrScheme name="Blu caldo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</TotalTime>
  <Application>LibreOffice/24.2.6.2$Windows_X86_64 LibreOffice_project/ef66aa7e36a1bb8e65bfbc63aba53045a14d0871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2024-09-17T10:06:49Z</dcterms:created>
  <dc:creator/>
  <dc:description/>
  <dc:language>it-IT</dc:language>
  <cp:lastModifiedBy/>
  <dcterms:modified xsi:type="dcterms:W3CDTF">2024-10-19T11:58:00Z</dcterms:modified>
  <cp:revision>61</cp:revision>
  <dc:subject/>
  <dc:title>Blue Curve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